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1" r:id="rId3"/>
    <p:sldId id="313" r:id="rId4"/>
    <p:sldId id="257" r:id="rId5"/>
    <p:sldId id="260" r:id="rId6"/>
    <p:sldId id="261" r:id="rId7"/>
    <p:sldId id="262" r:id="rId8"/>
    <p:sldId id="258" r:id="rId9"/>
    <p:sldId id="259"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6" r:id="rId33"/>
    <p:sldId id="287" r:id="rId34"/>
    <p:sldId id="288" r:id="rId35"/>
    <p:sldId id="289" r:id="rId36"/>
    <p:sldId id="290" r:id="rId37"/>
    <p:sldId id="292" r:id="rId38"/>
    <p:sldId id="293" r:id="rId39"/>
    <p:sldId id="314" r:id="rId40"/>
    <p:sldId id="294" r:id="rId41"/>
    <p:sldId id="295" r:id="rId42"/>
    <p:sldId id="296"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701588" cy="9525000"/>
  <p:notesSz cx="6858000" cy="9144000"/>
  <p:defaultTextStyle>
    <a:defPPr>
      <a:defRPr lang="pt-BR"/>
    </a:defPPr>
    <a:lvl1pPr marL="0" algn="l" defTabSz="1066830" rtl="0" eaLnBrk="1" latinLnBrk="0" hangingPunct="1">
      <a:defRPr sz="2100" kern="1200">
        <a:solidFill>
          <a:schemeClr val="tx1"/>
        </a:solidFill>
        <a:latin typeface="+mn-lt"/>
        <a:ea typeface="+mn-ea"/>
        <a:cs typeface="+mn-cs"/>
      </a:defRPr>
    </a:lvl1pPr>
    <a:lvl2pPr marL="533415" algn="l" defTabSz="1066830" rtl="0" eaLnBrk="1" latinLnBrk="0" hangingPunct="1">
      <a:defRPr sz="2100" kern="1200">
        <a:solidFill>
          <a:schemeClr val="tx1"/>
        </a:solidFill>
        <a:latin typeface="+mn-lt"/>
        <a:ea typeface="+mn-ea"/>
        <a:cs typeface="+mn-cs"/>
      </a:defRPr>
    </a:lvl2pPr>
    <a:lvl3pPr marL="1066830" algn="l" defTabSz="1066830" rtl="0" eaLnBrk="1" latinLnBrk="0" hangingPunct="1">
      <a:defRPr sz="2100" kern="1200">
        <a:solidFill>
          <a:schemeClr val="tx1"/>
        </a:solidFill>
        <a:latin typeface="+mn-lt"/>
        <a:ea typeface="+mn-ea"/>
        <a:cs typeface="+mn-cs"/>
      </a:defRPr>
    </a:lvl3pPr>
    <a:lvl4pPr marL="1600246" algn="l" defTabSz="1066830" rtl="0" eaLnBrk="1" latinLnBrk="0" hangingPunct="1">
      <a:defRPr sz="2100" kern="1200">
        <a:solidFill>
          <a:schemeClr val="tx1"/>
        </a:solidFill>
        <a:latin typeface="+mn-lt"/>
        <a:ea typeface="+mn-ea"/>
        <a:cs typeface="+mn-cs"/>
      </a:defRPr>
    </a:lvl4pPr>
    <a:lvl5pPr marL="2133661" algn="l" defTabSz="1066830" rtl="0" eaLnBrk="1" latinLnBrk="0" hangingPunct="1">
      <a:defRPr sz="2100" kern="1200">
        <a:solidFill>
          <a:schemeClr val="tx1"/>
        </a:solidFill>
        <a:latin typeface="+mn-lt"/>
        <a:ea typeface="+mn-ea"/>
        <a:cs typeface="+mn-cs"/>
      </a:defRPr>
    </a:lvl5pPr>
    <a:lvl6pPr marL="2667076" algn="l" defTabSz="1066830" rtl="0" eaLnBrk="1" latinLnBrk="0" hangingPunct="1">
      <a:defRPr sz="2100" kern="1200">
        <a:solidFill>
          <a:schemeClr val="tx1"/>
        </a:solidFill>
        <a:latin typeface="+mn-lt"/>
        <a:ea typeface="+mn-ea"/>
        <a:cs typeface="+mn-cs"/>
      </a:defRPr>
    </a:lvl6pPr>
    <a:lvl7pPr marL="3200491" algn="l" defTabSz="1066830" rtl="0" eaLnBrk="1" latinLnBrk="0" hangingPunct="1">
      <a:defRPr sz="2100" kern="1200">
        <a:solidFill>
          <a:schemeClr val="tx1"/>
        </a:solidFill>
        <a:latin typeface="+mn-lt"/>
        <a:ea typeface="+mn-ea"/>
        <a:cs typeface="+mn-cs"/>
      </a:defRPr>
    </a:lvl7pPr>
    <a:lvl8pPr marL="3733907" algn="l" defTabSz="1066830" rtl="0" eaLnBrk="1" latinLnBrk="0" hangingPunct="1">
      <a:defRPr sz="2100" kern="1200">
        <a:solidFill>
          <a:schemeClr val="tx1"/>
        </a:solidFill>
        <a:latin typeface="+mn-lt"/>
        <a:ea typeface="+mn-ea"/>
        <a:cs typeface="+mn-cs"/>
      </a:defRPr>
    </a:lvl8pPr>
    <a:lvl9pPr marL="4267322" algn="l" defTabSz="106683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AE32"/>
    <a:srgbClr val="BDBEC0"/>
    <a:srgbClr val="F2F6F9"/>
    <a:srgbClr val="08509C"/>
    <a:srgbClr val="E5EAF3"/>
    <a:srgbClr val="F1F6F9"/>
    <a:srgbClr val="20221F"/>
    <a:srgbClr val="A7CD3A"/>
    <a:srgbClr val="FEBB00"/>
    <a:srgbClr val="F74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94660"/>
  </p:normalViewPr>
  <p:slideViewPr>
    <p:cSldViewPr snapToGrid="0">
      <p:cViewPr varScale="1">
        <p:scale>
          <a:sx n="75" d="100"/>
          <a:sy n="75" d="100"/>
        </p:scale>
        <p:origin x="7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52619" y="1558838"/>
            <a:ext cx="10796350" cy="3316111"/>
          </a:xfrm>
        </p:spPr>
        <p:txBody>
          <a:bodyPr anchor="b"/>
          <a:lstStyle>
            <a:lvl1pPr algn="ctr">
              <a:defRPr sz="8333"/>
            </a:lvl1pPr>
          </a:lstStyle>
          <a:p>
            <a:r>
              <a:rPr lang="pt-BR" smtClean="0"/>
              <a:t>Clique para editar o título mestre</a:t>
            </a:r>
            <a:endParaRPr lang="en-US" dirty="0"/>
          </a:p>
        </p:txBody>
      </p:sp>
      <p:sp>
        <p:nvSpPr>
          <p:cNvPr id="3" name="Subtitle 2"/>
          <p:cNvSpPr>
            <a:spLocks noGrp="1"/>
          </p:cNvSpPr>
          <p:nvPr>
            <p:ph type="subTitle" idx="1"/>
          </p:nvPr>
        </p:nvSpPr>
        <p:spPr>
          <a:xfrm>
            <a:off x="1587699" y="5002831"/>
            <a:ext cx="9526191" cy="2299669"/>
          </a:xfrm>
        </p:spPr>
        <p:txBody>
          <a:bodyPr/>
          <a:lstStyle>
            <a:lvl1pPr marL="0" indent="0" algn="ctr">
              <a:buNone/>
              <a:defRPr sz="3333"/>
            </a:lvl1pPr>
            <a:lvl2pPr marL="635005" indent="0" algn="ctr">
              <a:buNone/>
              <a:defRPr sz="2778"/>
            </a:lvl2pPr>
            <a:lvl3pPr marL="1270010" indent="0" algn="ctr">
              <a:buNone/>
              <a:defRPr sz="2500"/>
            </a:lvl3pPr>
            <a:lvl4pPr marL="1905015" indent="0" algn="ctr">
              <a:buNone/>
              <a:defRPr sz="2222"/>
            </a:lvl4pPr>
            <a:lvl5pPr marL="2540020" indent="0" algn="ctr">
              <a:buNone/>
              <a:defRPr sz="2222"/>
            </a:lvl5pPr>
            <a:lvl6pPr marL="3175025" indent="0" algn="ctr">
              <a:buNone/>
              <a:defRPr sz="2222"/>
            </a:lvl6pPr>
            <a:lvl7pPr marL="3810030" indent="0" algn="ctr">
              <a:buNone/>
              <a:defRPr sz="2222"/>
            </a:lvl7pPr>
            <a:lvl8pPr marL="4445036" indent="0" algn="ctr">
              <a:buNone/>
              <a:defRPr sz="2222"/>
            </a:lvl8pPr>
            <a:lvl9pPr marL="5080041" indent="0" algn="ctr">
              <a:buNone/>
              <a:defRPr sz="2222"/>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7C5DFF4B-5F23-465E-96BB-B94181601FC4}" type="datetimeFigureOut">
              <a:rPr lang="pt-BR" smtClean="0"/>
              <a:t>09/09/2019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288168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7C5DFF4B-5F23-465E-96BB-B94181601FC4}" type="datetimeFigureOut">
              <a:rPr lang="pt-BR" smtClean="0"/>
              <a:t>09/09/2019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348569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89575" y="507118"/>
            <a:ext cx="2738780" cy="807199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873235" y="507118"/>
            <a:ext cx="8057570" cy="807199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7C5DFF4B-5F23-465E-96BB-B94181601FC4}" type="datetimeFigureOut">
              <a:rPr lang="pt-BR" smtClean="0"/>
              <a:t>09/09/2019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49703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7C5DFF4B-5F23-465E-96BB-B94181601FC4}" type="datetimeFigureOut">
              <a:rPr lang="pt-BR" smtClean="0"/>
              <a:t>09/09/2019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2199693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66619" y="2374638"/>
            <a:ext cx="10955120" cy="3962135"/>
          </a:xfrm>
        </p:spPr>
        <p:txBody>
          <a:bodyPr anchor="b"/>
          <a:lstStyle>
            <a:lvl1pPr>
              <a:defRPr sz="8333"/>
            </a:lvl1pPr>
          </a:lstStyle>
          <a:p>
            <a:r>
              <a:rPr lang="pt-BR" smtClean="0"/>
              <a:t>Clique para editar o título mestre</a:t>
            </a:r>
            <a:endParaRPr lang="en-US" dirty="0"/>
          </a:p>
        </p:txBody>
      </p:sp>
      <p:sp>
        <p:nvSpPr>
          <p:cNvPr id="3" name="Text Placeholder 2"/>
          <p:cNvSpPr>
            <a:spLocks noGrp="1"/>
          </p:cNvSpPr>
          <p:nvPr>
            <p:ph type="body" idx="1"/>
          </p:nvPr>
        </p:nvSpPr>
        <p:spPr>
          <a:xfrm>
            <a:off x="866619" y="6374256"/>
            <a:ext cx="10955120" cy="2083593"/>
          </a:xfrm>
        </p:spPr>
        <p:txBody>
          <a:bodyPr/>
          <a:lstStyle>
            <a:lvl1pPr marL="0" indent="0">
              <a:buNone/>
              <a:defRPr sz="3333">
                <a:solidFill>
                  <a:schemeClr val="tx1"/>
                </a:solidFill>
              </a:defRPr>
            </a:lvl1pPr>
            <a:lvl2pPr marL="635005" indent="0">
              <a:buNone/>
              <a:defRPr sz="2778">
                <a:solidFill>
                  <a:schemeClr val="tx1">
                    <a:tint val="75000"/>
                  </a:schemeClr>
                </a:solidFill>
              </a:defRPr>
            </a:lvl2pPr>
            <a:lvl3pPr marL="1270010" indent="0">
              <a:buNone/>
              <a:defRPr sz="2500">
                <a:solidFill>
                  <a:schemeClr val="tx1">
                    <a:tint val="75000"/>
                  </a:schemeClr>
                </a:solidFill>
              </a:defRPr>
            </a:lvl3pPr>
            <a:lvl4pPr marL="1905015" indent="0">
              <a:buNone/>
              <a:defRPr sz="2222">
                <a:solidFill>
                  <a:schemeClr val="tx1">
                    <a:tint val="75000"/>
                  </a:schemeClr>
                </a:solidFill>
              </a:defRPr>
            </a:lvl4pPr>
            <a:lvl5pPr marL="2540020" indent="0">
              <a:buNone/>
              <a:defRPr sz="2222">
                <a:solidFill>
                  <a:schemeClr val="tx1">
                    <a:tint val="75000"/>
                  </a:schemeClr>
                </a:solidFill>
              </a:defRPr>
            </a:lvl5pPr>
            <a:lvl6pPr marL="3175025" indent="0">
              <a:buNone/>
              <a:defRPr sz="2222">
                <a:solidFill>
                  <a:schemeClr val="tx1">
                    <a:tint val="75000"/>
                  </a:schemeClr>
                </a:solidFill>
              </a:defRPr>
            </a:lvl6pPr>
            <a:lvl7pPr marL="3810030" indent="0">
              <a:buNone/>
              <a:defRPr sz="2222">
                <a:solidFill>
                  <a:schemeClr val="tx1">
                    <a:tint val="75000"/>
                  </a:schemeClr>
                </a:solidFill>
              </a:defRPr>
            </a:lvl7pPr>
            <a:lvl8pPr marL="4445036" indent="0">
              <a:buNone/>
              <a:defRPr sz="2222">
                <a:solidFill>
                  <a:schemeClr val="tx1">
                    <a:tint val="75000"/>
                  </a:schemeClr>
                </a:solidFill>
              </a:defRPr>
            </a:lvl8pPr>
            <a:lvl9pPr marL="5080041" indent="0">
              <a:buNone/>
              <a:defRPr sz="2222">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7C5DFF4B-5F23-465E-96BB-B94181601FC4}" type="datetimeFigureOut">
              <a:rPr lang="pt-BR" smtClean="0"/>
              <a:t>09/09/2019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2734666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873234" y="2535590"/>
            <a:ext cx="5398175" cy="604352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430179" y="2535590"/>
            <a:ext cx="5398175" cy="604352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7C5DFF4B-5F23-465E-96BB-B94181601FC4}" type="datetimeFigureOut">
              <a:rPr lang="pt-BR" smtClean="0"/>
              <a:t>09/09/2019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167839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74888" y="507120"/>
            <a:ext cx="10955120" cy="1841060"/>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74890" y="2334949"/>
            <a:ext cx="5373366" cy="1144322"/>
          </a:xfrm>
        </p:spPr>
        <p:txBody>
          <a:bodyPr anchor="b"/>
          <a:lstStyle>
            <a:lvl1pPr marL="0" indent="0">
              <a:buNone/>
              <a:defRPr sz="3333" b="1"/>
            </a:lvl1pPr>
            <a:lvl2pPr marL="635005" indent="0">
              <a:buNone/>
              <a:defRPr sz="2778" b="1"/>
            </a:lvl2pPr>
            <a:lvl3pPr marL="1270010" indent="0">
              <a:buNone/>
              <a:defRPr sz="2500" b="1"/>
            </a:lvl3pPr>
            <a:lvl4pPr marL="1905015" indent="0">
              <a:buNone/>
              <a:defRPr sz="2222" b="1"/>
            </a:lvl4pPr>
            <a:lvl5pPr marL="2540020" indent="0">
              <a:buNone/>
              <a:defRPr sz="2222" b="1"/>
            </a:lvl5pPr>
            <a:lvl6pPr marL="3175025" indent="0">
              <a:buNone/>
              <a:defRPr sz="2222" b="1"/>
            </a:lvl6pPr>
            <a:lvl7pPr marL="3810030" indent="0">
              <a:buNone/>
              <a:defRPr sz="2222" b="1"/>
            </a:lvl7pPr>
            <a:lvl8pPr marL="4445036" indent="0">
              <a:buNone/>
              <a:defRPr sz="2222" b="1"/>
            </a:lvl8pPr>
            <a:lvl9pPr marL="5080041" indent="0">
              <a:buNone/>
              <a:defRPr sz="2222" b="1"/>
            </a:lvl9pPr>
          </a:lstStyle>
          <a:p>
            <a:pPr lvl="0"/>
            <a:r>
              <a:rPr lang="pt-BR" smtClean="0"/>
              <a:t>Clique para editar o texto mestre</a:t>
            </a:r>
          </a:p>
        </p:txBody>
      </p:sp>
      <p:sp>
        <p:nvSpPr>
          <p:cNvPr id="4" name="Content Placeholder 3"/>
          <p:cNvSpPr>
            <a:spLocks noGrp="1"/>
          </p:cNvSpPr>
          <p:nvPr>
            <p:ph sz="half" idx="2"/>
          </p:nvPr>
        </p:nvSpPr>
        <p:spPr>
          <a:xfrm>
            <a:off x="874890" y="3479271"/>
            <a:ext cx="5373366" cy="511748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430180" y="2334949"/>
            <a:ext cx="5399829" cy="1144322"/>
          </a:xfrm>
        </p:spPr>
        <p:txBody>
          <a:bodyPr anchor="b"/>
          <a:lstStyle>
            <a:lvl1pPr marL="0" indent="0">
              <a:buNone/>
              <a:defRPr sz="3333" b="1"/>
            </a:lvl1pPr>
            <a:lvl2pPr marL="635005" indent="0">
              <a:buNone/>
              <a:defRPr sz="2778" b="1"/>
            </a:lvl2pPr>
            <a:lvl3pPr marL="1270010" indent="0">
              <a:buNone/>
              <a:defRPr sz="2500" b="1"/>
            </a:lvl3pPr>
            <a:lvl4pPr marL="1905015" indent="0">
              <a:buNone/>
              <a:defRPr sz="2222" b="1"/>
            </a:lvl4pPr>
            <a:lvl5pPr marL="2540020" indent="0">
              <a:buNone/>
              <a:defRPr sz="2222" b="1"/>
            </a:lvl5pPr>
            <a:lvl6pPr marL="3175025" indent="0">
              <a:buNone/>
              <a:defRPr sz="2222" b="1"/>
            </a:lvl6pPr>
            <a:lvl7pPr marL="3810030" indent="0">
              <a:buNone/>
              <a:defRPr sz="2222" b="1"/>
            </a:lvl7pPr>
            <a:lvl8pPr marL="4445036" indent="0">
              <a:buNone/>
              <a:defRPr sz="2222" b="1"/>
            </a:lvl8pPr>
            <a:lvl9pPr marL="5080041" indent="0">
              <a:buNone/>
              <a:defRPr sz="2222" b="1"/>
            </a:lvl9pPr>
          </a:lstStyle>
          <a:p>
            <a:pPr lvl="0"/>
            <a:r>
              <a:rPr lang="pt-BR" smtClean="0"/>
              <a:t>Clique para editar o texto mestre</a:t>
            </a:r>
          </a:p>
        </p:txBody>
      </p:sp>
      <p:sp>
        <p:nvSpPr>
          <p:cNvPr id="6" name="Content Placeholder 5"/>
          <p:cNvSpPr>
            <a:spLocks noGrp="1"/>
          </p:cNvSpPr>
          <p:nvPr>
            <p:ph sz="quarter" idx="4"/>
          </p:nvPr>
        </p:nvSpPr>
        <p:spPr>
          <a:xfrm>
            <a:off x="6430180" y="3479271"/>
            <a:ext cx="5399829" cy="511748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7C5DFF4B-5F23-465E-96BB-B94181601FC4}" type="datetimeFigureOut">
              <a:rPr lang="pt-BR" smtClean="0"/>
              <a:t>09/09/2019</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1663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7C5DFF4B-5F23-465E-96BB-B94181601FC4}" type="datetimeFigureOut">
              <a:rPr lang="pt-BR" smtClean="0"/>
              <a:t>09/09/2019</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70015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DFF4B-5F23-465E-96BB-B94181601FC4}" type="datetimeFigureOut">
              <a:rPr lang="pt-BR" smtClean="0"/>
              <a:t>09/09/2019</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66567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74888" y="635000"/>
            <a:ext cx="4096593" cy="2222500"/>
          </a:xfrm>
        </p:spPr>
        <p:txBody>
          <a:bodyPr anchor="b"/>
          <a:lstStyle>
            <a:lvl1pPr>
              <a:defRPr sz="4444"/>
            </a:lvl1pPr>
          </a:lstStyle>
          <a:p>
            <a:r>
              <a:rPr lang="pt-BR" smtClean="0"/>
              <a:t>Clique para editar o título mestre</a:t>
            </a:r>
            <a:endParaRPr lang="en-US" dirty="0"/>
          </a:p>
        </p:txBody>
      </p:sp>
      <p:sp>
        <p:nvSpPr>
          <p:cNvPr id="3" name="Content Placeholder 2"/>
          <p:cNvSpPr>
            <a:spLocks noGrp="1"/>
          </p:cNvSpPr>
          <p:nvPr>
            <p:ph idx="1"/>
          </p:nvPr>
        </p:nvSpPr>
        <p:spPr>
          <a:xfrm>
            <a:off x="5399829" y="1371426"/>
            <a:ext cx="6430179" cy="6768924"/>
          </a:xfrm>
        </p:spPr>
        <p:txBody>
          <a:bodyPr/>
          <a:lstStyle>
            <a:lvl1pPr>
              <a:defRPr sz="4444"/>
            </a:lvl1pPr>
            <a:lvl2pPr>
              <a:defRPr sz="3889"/>
            </a:lvl2pPr>
            <a:lvl3pPr>
              <a:defRPr sz="3333"/>
            </a:lvl3pPr>
            <a:lvl4pPr>
              <a:defRPr sz="2778"/>
            </a:lvl4pPr>
            <a:lvl5pPr>
              <a:defRPr sz="2778"/>
            </a:lvl5pPr>
            <a:lvl6pPr>
              <a:defRPr sz="2778"/>
            </a:lvl6pPr>
            <a:lvl7pPr>
              <a:defRPr sz="2778"/>
            </a:lvl7pPr>
            <a:lvl8pPr>
              <a:defRPr sz="2778"/>
            </a:lvl8pPr>
            <a:lvl9pPr>
              <a:defRPr sz="2778"/>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874888" y="2857500"/>
            <a:ext cx="4096593" cy="5293872"/>
          </a:xfrm>
        </p:spPr>
        <p:txBody>
          <a:bodyPr/>
          <a:lstStyle>
            <a:lvl1pPr marL="0" indent="0">
              <a:buNone/>
              <a:defRPr sz="2222"/>
            </a:lvl1pPr>
            <a:lvl2pPr marL="635005" indent="0">
              <a:buNone/>
              <a:defRPr sz="1944"/>
            </a:lvl2pPr>
            <a:lvl3pPr marL="1270010" indent="0">
              <a:buNone/>
              <a:defRPr sz="1667"/>
            </a:lvl3pPr>
            <a:lvl4pPr marL="1905015" indent="0">
              <a:buNone/>
              <a:defRPr sz="1389"/>
            </a:lvl4pPr>
            <a:lvl5pPr marL="2540020" indent="0">
              <a:buNone/>
              <a:defRPr sz="1389"/>
            </a:lvl5pPr>
            <a:lvl6pPr marL="3175025" indent="0">
              <a:buNone/>
              <a:defRPr sz="1389"/>
            </a:lvl6pPr>
            <a:lvl7pPr marL="3810030" indent="0">
              <a:buNone/>
              <a:defRPr sz="1389"/>
            </a:lvl7pPr>
            <a:lvl8pPr marL="4445036" indent="0">
              <a:buNone/>
              <a:defRPr sz="1389"/>
            </a:lvl8pPr>
            <a:lvl9pPr marL="5080041" indent="0">
              <a:buNone/>
              <a:defRPr sz="1389"/>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7C5DFF4B-5F23-465E-96BB-B94181601FC4}" type="datetimeFigureOut">
              <a:rPr lang="pt-BR" smtClean="0"/>
              <a:t>09/09/2019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2034438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74888" y="635000"/>
            <a:ext cx="4096593" cy="2222500"/>
          </a:xfrm>
        </p:spPr>
        <p:txBody>
          <a:bodyPr anchor="b"/>
          <a:lstStyle>
            <a:lvl1pPr>
              <a:defRPr sz="4444"/>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5399829" y="1371426"/>
            <a:ext cx="6430179" cy="6768924"/>
          </a:xfrm>
        </p:spPr>
        <p:txBody>
          <a:bodyPr anchor="t"/>
          <a:lstStyle>
            <a:lvl1pPr marL="0" indent="0">
              <a:buNone/>
              <a:defRPr sz="4444"/>
            </a:lvl1pPr>
            <a:lvl2pPr marL="635005" indent="0">
              <a:buNone/>
              <a:defRPr sz="3889"/>
            </a:lvl2pPr>
            <a:lvl3pPr marL="1270010" indent="0">
              <a:buNone/>
              <a:defRPr sz="3333"/>
            </a:lvl3pPr>
            <a:lvl4pPr marL="1905015" indent="0">
              <a:buNone/>
              <a:defRPr sz="2778"/>
            </a:lvl4pPr>
            <a:lvl5pPr marL="2540020" indent="0">
              <a:buNone/>
              <a:defRPr sz="2778"/>
            </a:lvl5pPr>
            <a:lvl6pPr marL="3175025" indent="0">
              <a:buNone/>
              <a:defRPr sz="2778"/>
            </a:lvl6pPr>
            <a:lvl7pPr marL="3810030" indent="0">
              <a:buNone/>
              <a:defRPr sz="2778"/>
            </a:lvl7pPr>
            <a:lvl8pPr marL="4445036" indent="0">
              <a:buNone/>
              <a:defRPr sz="2778"/>
            </a:lvl8pPr>
            <a:lvl9pPr marL="5080041" indent="0">
              <a:buNone/>
              <a:defRPr sz="2778"/>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74888" y="2857500"/>
            <a:ext cx="4096593" cy="5293872"/>
          </a:xfrm>
        </p:spPr>
        <p:txBody>
          <a:bodyPr/>
          <a:lstStyle>
            <a:lvl1pPr marL="0" indent="0">
              <a:buNone/>
              <a:defRPr sz="2222"/>
            </a:lvl1pPr>
            <a:lvl2pPr marL="635005" indent="0">
              <a:buNone/>
              <a:defRPr sz="1944"/>
            </a:lvl2pPr>
            <a:lvl3pPr marL="1270010" indent="0">
              <a:buNone/>
              <a:defRPr sz="1667"/>
            </a:lvl3pPr>
            <a:lvl4pPr marL="1905015" indent="0">
              <a:buNone/>
              <a:defRPr sz="1389"/>
            </a:lvl4pPr>
            <a:lvl5pPr marL="2540020" indent="0">
              <a:buNone/>
              <a:defRPr sz="1389"/>
            </a:lvl5pPr>
            <a:lvl6pPr marL="3175025" indent="0">
              <a:buNone/>
              <a:defRPr sz="1389"/>
            </a:lvl6pPr>
            <a:lvl7pPr marL="3810030" indent="0">
              <a:buNone/>
              <a:defRPr sz="1389"/>
            </a:lvl7pPr>
            <a:lvl8pPr marL="4445036" indent="0">
              <a:buNone/>
              <a:defRPr sz="1389"/>
            </a:lvl8pPr>
            <a:lvl9pPr marL="5080041" indent="0">
              <a:buNone/>
              <a:defRPr sz="1389"/>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7C5DFF4B-5F23-465E-96BB-B94181601FC4}" type="datetimeFigureOut">
              <a:rPr lang="pt-BR" smtClean="0"/>
              <a:t>09/09/2019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0C5E193-4244-4E48-9FF5-09C5710C978A}" type="slidenum">
              <a:rPr lang="pt-BR" smtClean="0"/>
              <a:t>‹nº›</a:t>
            </a:fld>
            <a:endParaRPr lang="pt-BR"/>
          </a:p>
        </p:txBody>
      </p:sp>
    </p:spTree>
    <p:extLst>
      <p:ext uri="{BB962C8B-B14F-4D97-AF65-F5344CB8AC3E}">
        <p14:creationId xmlns:p14="http://schemas.microsoft.com/office/powerpoint/2010/main" val="101885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3234" y="507120"/>
            <a:ext cx="10955120" cy="1841060"/>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873234" y="2535590"/>
            <a:ext cx="10955120" cy="6043525"/>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873234" y="8828266"/>
            <a:ext cx="2857857" cy="507118"/>
          </a:xfrm>
          <a:prstGeom prst="rect">
            <a:avLst/>
          </a:prstGeom>
        </p:spPr>
        <p:txBody>
          <a:bodyPr vert="horz" lIns="91440" tIns="45720" rIns="91440" bIns="45720" rtlCol="0" anchor="ctr"/>
          <a:lstStyle>
            <a:lvl1pPr algn="l">
              <a:defRPr sz="1667">
                <a:solidFill>
                  <a:schemeClr val="tx1">
                    <a:tint val="75000"/>
                  </a:schemeClr>
                </a:solidFill>
              </a:defRPr>
            </a:lvl1pPr>
          </a:lstStyle>
          <a:p>
            <a:fld id="{7C5DFF4B-5F23-465E-96BB-B94181601FC4}" type="datetimeFigureOut">
              <a:rPr lang="pt-BR" smtClean="0"/>
              <a:t>09/09/2019</a:t>
            </a:fld>
            <a:endParaRPr lang="pt-BR"/>
          </a:p>
        </p:txBody>
      </p:sp>
      <p:sp>
        <p:nvSpPr>
          <p:cNvPr id="5" name="Footer Placeholder 4"/>
          <p:cNvSpPr>
            <a:spLocks noGrp="1"/>
          </p:cNvSpPr>
          <p:nvPr>
            <p:ph type="ftr" sz="quarter" idx="3"/>
          </p:nvPr>
        </p:nvSpPr>
        <p:spPr>
          <a:xfrm>
            <a:off x="4207401" y="8828266"/>
            <a:ext cx="4286786" cy="507118"/>
          </a:xfrm>
          <a:prstGeom prst="rect">
            <a:avLst/>
          </a:prstGeom>
        </p:spPr>
        <p:txBody>
          <a:bodyPr vert="horz" lIns="91440" tIns="45720" rIns="91440" bIns="45720" rtlCol="0" anchor="ctr"/>
          <a:lstStyle>
            <a:lvl1pPr algn="ctr">
              <a:defRPr sz="1667">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970497" y="8828266"/>
            <a:ext cx="2857857" cy="507118"/>
          </a:xfrm>
          <a:prstGeom prst="rect">
            <a:avLst/>
          </a:prstGeom>
        </p:spPr>
        <p:txBody>
          <a:bodyPr vert="horz" lIns="91440" tIns="45720" rIns="91440" bIns="45720" rtlCol="0" anchor="ctr"/>
          <a:lstStyle>
            <a:lvl1pPr algn="r">
              <a:defRPr sz="1667">
                <a:solidFill>
                  <a:schemeClr val="tx1">
                    <a:tint val="75000"/>
                  </a:schemeClr>
                </a:solidFill>
              </a:defRPr>
            </a:lvl1pPr>
          </a:lstStyle>
          <a:p>
            <a:fld id="{50C5E193-4244-4E48-9FF5-09C5710C978A}" type="slidenum">
              <a:rPr lang="pt-BR" smtClean="0"/>
              <a:t>‹nº›</a:t>
            </a:fld>
            <a:endParaRPr lang="pt-BR"/>
          </a:p>
        </p:txBody>
      </p:sp>
    </p:spTree>
    <p:extLst>
      <p:ext uri="{BB962C8B-B14F-4D97-AF65-F5344CB8AC3E}">
        <p14:creationId xmlns:p14="http://schemas.microsoft.com/office/powerpoint/2010/main" val="1858092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70010" rtl="0" eaLnBrk="1" latinLnBrk="0" hangingPunct="1">
        <a:lnSpc>
          <a:spcPct val="90000"/>
        </a:lnSpc>
        <a:spcBef>
          <a:spcPct val="0"/>
        </a:spcBef>
        <a:buNone/>
        <a:defRPr sz="6111" kern="1200">
          <a:solidFill>
            <a:schemeClr val="tx1"/>
          </a:solidFill>
          <a:latin typeface="+mj-lt"/>
          <a:ea typeface="+mj-ea"/>
          <a:cs typeface="+mj-cs"/>
        </a:defRPr>
      </a:lvl1pPr>
    </p:titleStyle>
    <p:bodyStyle>
      <a:lvl1pPr marL="317503" indent="-317503" algn="l" defTabSz="1270010" rtl="0" eaLnBrk="1" latinLnBrk="0" hangingPunct="1">
        <a:lnSpc>
          <a:spcPct val="90000"/>
        </a:lnSpc>
        <a:spcBef>
          <a:spcPts val="1389"/>
        </a:spcBef>
        <a:buFont typeface="Arial" panose="020B0604020202020204" pitchFamily="34" charset="0"/>
        <a:buChar char="•"/>
        <a:defRPr sz="3889" kern="1200">
          <a:solidFill>
            <a:schemeClr val="tx1"/>
          </a:solidFill>
          <a:latin typeface="+mn-lt"/>
          <a:ea typeface="+mn-ea"/>
          <a:cs typeface="+mn-cs"/>
        </a:defRPr>
      </a:lvl1pPr>
      <a:lvl2pPr marL="952508" indent="-317503" algn="l" defTabSz="1270010" rtl="0" eaLnBrk="1" latinLnBrk="0" hangingPunct="1">
        <a:lnSpc>
          <a:spcPct val="90000"/>
        </a:lnSpc>
        <a:spcBef>
          <a:spcPts val="694"/>
        </a:spcBef>
        <a:buFont typeface="Arial" panose="020B0604020202020204" pitchFamily="34" charset="0"/>
        <a:buChar char="•"/>
        <a:defRPr sz="3333" kern="1200">
          <a:solidFill>
            <a:schemeClr val="tx1"/>
          </a:solidFill>
          <a:latin typeface="+mn-lt"/>
          <a:ea typeface="+mn-ea"/>
          <a:cs typeface="+mn-cs"/>
        </a:defRPr>
      </a:lvl2pPr>
      <a:lvl3pPr marL="1587513" indent="-317503" algn="l" defTabSz="1270010" rtl="0" eaLnBrk="1" latinLnBrk="0" hangingPunct="1">
        <a:lnSpc>
          <a:spcPct val="90000"/>
        </a:lnSpc>
        <a:spcBef>
          <a:spcPts val="694"/>
        </a:spcBef>
        <a:buFont typeface="Arial" panose="020B0604020202020204" pitchFamily="34" charset="0"/>
        <a:buChar char="•"/>
        <a:defRPr sz="2778" kern="1200">
          <a:solidFill>
            <a:schemeClr val="tx1"/>
          </a:solidFill>
          <a:latin typeface="+mn-lt"/>
          <a:ea typeface="+mn-ea"/>
          <a:cs typeface="+mn-cs"/>
        </a:defRPr>
      </a:lvl3pPr>
      <a:lvl4pPr marL="2222518" indent="-317503" algn="l" defTabSz="1270010" rtl="0" eaLnBrk="1" latinLnBrk="0" hangingPunct="1">
        <a:lnSpc>
          <a:spcPct val="90000"/>
        </a:lnSpc>
        <a:spcBef>
          <a:spcPts val="694"/>
        </a:spcBef>
        <a:buFont typeface="Arial" panose="020B0604020202020204" pitchFamily="34" charset="0"/>
        <a:buChar char="•"/>
        <a:defRPr sz="2500" kern="1200">
          <a:solidFill>
            <a:schemeClr val="tx1"/>
          </a:solidFill>
          <a:latin typeface="+mn-lt"/>
          <a:ea typeface="+mn-ea"/>
          <a:cs typeface="+mn-cs"/>
        </a:defRPr>
      </a:lvl4pPr>
      <a:lvl5pPr marL="2857523" indent="-317503" algn="l" defTabSz="1270010" rtl="0" eaLnBrk="1" latinLnBrk="0" hangingPunct="1">
        <a:lnSpc>
          <a:spcPct val="90000"/>
        </a:lnSpc>
        <a:spcBef>
          <a:spcPts val="694"/>
        </a:spcBef>
        <a:buFont typeface="Arial" panose="020B0604020202020204" pitchFamily="34" charset="0"/>
        <a:buChar char="•"/>
        <a:defRPr sz="2500" kern="1200">
          <a:solidFill>
            <a:schemeClr val="tx1"/>
          </a:solidFill>
          <a:latin typeface="+mn-lt"/>
          <a:ea typeface="+mn-ea"/>
          <a:cs typeface="+mn-cs"/>
        </a:defRPr>
      </a:lvl5pPr>
      <a:lvl6pPr marL="3492528" indent="-317503" algn="l" defTabSz="1270010" rtl="0" eaLnBrk="1" latinLnBrk="0" hangingPunct="1">
        <a:lnSpc>
          <a:spcPct val="90000"/>
        </a:lnSpc>
        <a:spcBef>
          <a:spcPts val="694"/>
        </a:spcBef>
        <a:buFont typeface="Arial" panose="020B0604020202020204" pitchFamily="34" charset="0"/>
        <a:buChar char="•"/>
        <a:defRPr sz="2500" kern="1200">
          <a:solidFill>
            <a:schemeClr val="tx1"/>
          </a:solidFill>
          <a:latin typeface="+mn-lt"/>
          <a:ea typeface="+mn-ea"/>
          <a:cs typeface="+mn-cs"/>
        </a:defRPr>
      </a:lvl6pPr>
      <a:lvl7pPr marL="4127533" indent="-317503" algn="l" defTabSz="1270010" rtl="0" eaLnBrk="1" latinLnBrk="0" hangingPunct="1">
        <a:lnSpc>
          <a:spcPct val="90000"/>
        </a:lnSpc>
        <a:spcBef>
          <a:spcPts val="694"/>
        </a:spcBef>
        <a:buFont typeface="Arial" panose="020B0604020202020204" pitchFamily="34" charset="0"/>
        <a:buChar char="•"/>
        <a:defRPr sz="2500" kern="1200">
          <a:solidFill>
            <a:schemeClr val="tx1"/>
          </a:solidFill>
          <a:latin typeface="+mn-lt"/>
          <a:ea typeface="+mn-ea"/>
          <a:cs typeface="+mn-cs"/>
        </a:defRPr>
      </a:lvl7pPr>
      <a:lvl8pPr marL="4762538" indent="-317503" algn="l" defTabSz="1270010" rtl="0" eaLnBrk="1" latinLnBrk="0" hangingPunct="1">
        <a:lnSpc>
          <a:spcPct val="90000"/>
        </a:lnSpc>
        <a:spcBef>
          <a:spcPts val="694"/>
        </a:spcBef>
        <a:buFont typeface="Arial" panose="020B0604020202020204" pitchFamily="34" charset="0"/>
        <a:buChar char="•"/>
        <a:defRPr sz="2500" kern="1200">
          <a:solidFill>
            <a:schemeClr val="tx1"/>
          </a:solidFill>
          <a:latin typeface="+mn-lt"/>
          <a:ea typeface="+mn-ea"/>
          <a:cs typeface="+mn-cs"/>
        </a:defRPr>
      </a:lvl8pPr>
      <a:lvl9pPr marL="5397543" indent="-317503" algn="l" defTabSz="1270010" rtl="0" eaLnBrk="1" latinLnBrk="0" hangingPunct="1">
        <a:lnSpc>
          <a:spcPct val="90000"/>
        </a:lnSpc>
        <a:spcBef>
          <a:spcPts val="694"/>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70010" rtl="0" eaLnBrk="1" latinLnBrk="0" hangingPunct="1">
        <a:defRPr sz="2500" kern="1200">
          <a:solidFill>
            <a:schemeClr val="tx1"/>
          </a:solidFill>
          <a:latin typeface="+mn-lt"/>
          <a:ea typeface="+mn-ea"/>
          <a:cs typeface="+mn-cs"/>
        </a:defRPr>
      </a:lvl1pPr>
      <a:lvl2pPr marL="635005" algn="l" defTabSz="1270010" rtl="0" eaLnBrk="1" latinLnBrk="0" hangingPunct="1">
        <a:defRPr sz="2500" kern="1200">
          <a:solidFill>
            <a:schemeClr val="tx1"/>
          </a:solidFill>
          <a:latin typeface="+mn-lt"/>
          <a:ea typeface="+mn-ea"/>
          <a:cs typeface="+mn-cs"/>
        </a:defRPr>
      </a:lvl2pPr>
      <a:lvl3pPr marL="1270010" algn="l" defTabSz="1270010" rtl="0" eaLnBrk="1" latinLnBrk="0" hangingPunct="1">
        <a:defRPr sz="2500" kern="1200">
          <a:solidFill>
            <a:schemeClr val="tx1"/>
          </a:solidFill>
          <a:latin typeface="+mn-lt"/>
          <a:ea typeface="+mn-ea"/>
          <a:cs typeface="+mn-cs"/>
        </a:defRPr>
      </a:lvl3pPr>
      <a:lvl4pPr marL="1905015" algn="l" defTabSz="1270010" rtl="0" eaLnBrk="1" latinLnBrk="0" hangingPunct="1">
        <a:defRPr sz="2500" kern="1200">
          <a:solidFill>
            <a:schemeClr val="tx1"/>
          </a:solidFill>
          <a:latin typeface="+mn-lt"/>
          <a:ea typeface="+mn-ea"/>
          <a:cs typeface="+mn-cs"/>
        </a:defRPr>
      </a:lvl4pPr>
      <a:lvl5pPr marL="2540020" algn="l" defTabSz="1270010" rtl="0" eaLnBrk="1" latinLnBrk="0" hangingPunct="1">
        <a:defRPr sz="2500" kern="1200">
          <a:solidFill>
            <a:schemeClr val="tx1"/>
          </a:solidFill>
          <a:latin typeface="+mn-lt"/>
          <a:ea typeface="+mn-ea"/>
          <a:cs typeface="+mn-cs"/>
        </a:defRPr>
      </a:lvl5pPr>
      <a:lvl6pPr marL="3175025" algn="l" defTabSz="1270010" rtl="0" eaLnBrk="1" latinLnBrk="0" hangingPunct="1">
        <a:defRPr sz="2500" kern="1200">
          <a:solidFill>
            <a:schemeClr val="tx1"/>
          </a:solidFill>
          <a:latin typeface="+mn-lt"/>
          <a:ea typeface="+mn-ea"/>
          <a:cs typeface="+mn-cs"/>
        </a:defRPr>
      </a:lvl6pPr>
      <a:lvl7pPr marL="3810030" algn="l" defTabSz="1270010" rtl="0" eaLnBrk="1" latinLnBrk="0" hangingPunct="1">
        <a:defRPr sz="2500" kern="1200">
          <a:solidFill>
            <a:schemeClr val="tx1"/>
          </a:solidFill>
          <a:latin typeface="+mn-lt"/>
          <a:ea typeface="+mn-ea"/>
          <a:cs typeface="+mn-cs"/>
        </a:defRPr>
      </a:lvl7pPr>
      <a:lvl8pPr marL="4445036" algn="l" defTabSz="1270010" rtl="0" eaLnBrk="1" latinLnBrk="0" hangingPunct="1">
        <a:defRPr sz="2500" kern="1200">
          <a:solidFill>
            <a:schemeClr val="tx1"/>
          </a:solidFill>
          <a:latin typeface="+mn-lt"/>
          <a:ea typeface="+mn-ea"/>
          <a:cs typeface="+mn-cs"/>
        </a:defRPr>
      </a:lvl8pPr>
      <a:lvl9pPr marL="5080041" algn="l" defTabSz="127001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pesca.sp.gov.br/boletins_online.php" TargetMode="External"/><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editora.ufla.br/index.php/revistas/ciencia-e-agrotecnologia/artigos-publicados" TargetMode="External"/><Relationship Id="rId11" Type="http://schemas.openxmlformats.org/officeDocument/2006/relationships/slide" Target="slide9.xml"/><Relationship Id="rId5" Type="http://schemas.openxmlformats.org/officeDocument/2006/relationships/hyperlink" Target="http://www.scielo.br/scielo.php?script=sci_issues&amp;pid=1413-7054&amp;lng=pt&amp;nrm=iso" TargetMode="External"/><Relationship Id="rId10" Type="http://schemas.openxmlformats.org/officeDocument/2006/relationships/slide" Target="slide11.xml"/><Relationship Id="rId4" Type="http://schemas.openxmlformats.org/officeDocument/2006/relationships/hyperlink" Target="https://www.pesca.agricultura.sp.gov.br/publicacoes/boletim-do-instituto-de-pesca/published-editions" TargetMode="External"/><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revistanutrivisa.com.br/" TargetMode="External"/><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4.xml"/><Relationship Id="rId4" Type="http://schemas.openxmlformats.org/officeDocument/2006/relationships/hyperlink" Target="http://www.seer.uece.br/?journal=Nutri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www.periodicos.ufgd.edu.br/index.php/agrarian/issue/archive" TargetMode="External"/><Relationship Id="rId7" Type="http://schemas.openxmlformats.org/officeDocument/2006/relationships/hyperlink" Target="http://www.cesumar.br/pesquisa/periodicos/index.php/rama"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hyperlink" Target="http://ojs.ufgd.edu.br/index.php/agrarian/index" TargetMode="External"/><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bu.ufmg.br/periodicos/179-arquivo-brasileiro-de-medicina-veterinaria-e-zootecnia" TargetMode="External"/><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dge.apta.sp.gov.br/documentos.asp" TargetMode="External"/><Relationship Id="rId5" Type="http://schemas.openxmlformats.org/officeDocument/2006/relationships/image" Target="../media/image20.jpg"/><Relationship Id="rId10" Type="http://schemas.openxmlformats.org/officeDocument/2006/relationships/slide" Target="slide12.xml"/><Relationship Id="rId4" Type="http://schemas.openxmlformats.org/officeDocument/2006/relationships/hyperlink" Target="https://www.bvs-vet.org.br/vetindex/periodicos/arquivo-brasileiro-de-medicina-veterinaria-e-zoote/" TargetMode="External"/><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hyperlink" Target="http://www.custoseagronegocioonline.com.br/edicoes.html" TargetMode="External"/><Relationship Id="rId3" Type="http://schemas.openxmlformats.org/officeDocument/2006/relationships/hyperlink" Target="http://www.emater.tche.br/site/multimidia/revista-agroecologica.php" TargetMode="External"/><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5.xml"/><Relationship Id="rId4" Type="http://schemas.openxmlformats.org/officeDocument/2006/relationships/slide" Target="slide4.xml"/><Relationship Id="rId9" Type="http://schemas.openxmlformats.org/officeDocument/2006/relationships/image" Target="../media/image23.jpg"/></Relationships>
</file>

<file path=ppt/slides/_rels/slide15.xml.rels><?xml version="1.0" encoding="UTF-8" standalone="yes"?>
<Relationships xmlns="http://schemas.openxmlformats.org/package/2006/relationships"><Relationship Id="rId8" Type="http://schemas.openxmlformats.org/officeDocument/2006/relationships/hyperlink" Target="http://www.rea.ufv.br/" TargetMode="External"/><Relationship Id="rId3" Type="http://schemas.openxmlformats.org/officeDocument/2006/relationships/hyperlink" Target="http://www.revista.sbz.org.br/?idiom=pt" TargetMode="External"/><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16.xml"/><Relationship Id="rId4" Type="http://schemas.openxmlformats.org/officeDocument/2006/relationships/slide" Target="slide4.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seer.ufv.br/seer/index.php/reveng" TargetMode="External"/><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7.xml"/><Relationship Id="rId10" Type="http://schemas.openxmlformats.org/officeDocument/2006/relationships/hyperlink" Target="http://www.iz.sp.gov.br/bia/index.php/bia/issue/archive" TargetMode="External"/><Relationship Id="rId4" Type="http://schemas.openxmlformats.org/officeDocument/2006/relationships/slide" Target="slide4.xml"/><Relationship Id="rId9" Type="http://schemas.openxmlformats.org/officeDocument/2006/relationships/hyperlink" Target="http://www.iz.sp.gov.br/bias.php"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coral.ufsm.br/ccrrevista/artigos.htm" TargetMode="External"/><Relationship Id="rId3" Type="http://schemas.openxmlformats.org/officeDocument/2006/relationships/hyperlink" Target="http://www.ceres.ufv.br/ceres/visao/site/onlinePrincipal.php" TargetMode="External"/><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8.xml"/><Relationship Id="rId4" Type="http://schemas.openxmlformats.org/officeDocument/2006/relationships/slide" Target="slide4.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4.xml"/><Relationship Id="rId7" Type="http://schemas.openxmlformats.org/officeDocument/2006/relationships/hyperlink" Target="https://www.pesca.agricultura.sp.gov.br/publicacoes/boletim-do-instituto-de-pesca/published-edition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pesca.sp.gov.br/siteOficialBoletim.php" TargetMode="External"/><Relationship Id="rId11" Type="http://schemas.openxmlformats.org/officeDocument/2006/relationships/image" Target="../media/image30.png"/><Relationship Id="rId5" Type="http://schemas.openxmlformats.org/officeDocument/2006/relationships/slide" Target="slide17.xml"/><Relationship Id="rId10" Type="http://schemas.openxmlformats.org/officeDocument/2006/relationships/hyperlink" Target="http://www.iea.sp.gov.br/out/arquivosRea.php?codTipo=19" TargetMode="External"/><Relationship Id="rId4" Type="http://schemas.openxmlformats.org/officeDocument/2006/relationships/slide" Target="slide19.xml"/><Relationship Id="rId9" Type="http://schemas.openxmlformats.org/officeDocument/2006/relationships/hyperlink" Target="http://www.iea.sp.gov.br/out/rea.html"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iea.sp.gov.br/out/aia.html" TargetMode="External"/><Relationship Id="rId3" Type="http://schemas.openxmlformats.org/officeDocument/2006/relationships/slide" Target="slide4.xml"/><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iea.sp.gov.br/out/ie.html" TargetMode="External"/><Relationship Id="rId5" Type="http://schemas.openxmlformats.org/officeDocument/2006/relationships/slide" Target="slide18.xml"/><Relationship Id="rId10" Type="http://schemas.openxmlformats.org/officeDocument/2006/relationships/image" Target="../media/image32.png"/><Relationship Id="rId4" Type="http://schemas.openxmlformats.org/officeDocument/2006/relationships/slide" Target="slide20.xml"/><Relationship Id="rId9" Type="http://schemas.openxmlformats.org/officeDocument/2006/relationships/hyperlink" Target="http://www.iea.sp.gov.br/out/arquivosRea.php?codTipo=19"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centec.org.br/" TargetMode="External"/><Relationship Id="rId5" Type="http://schemas.openxmlformats.org/officeDocument/2006/relationships/image" Target="../media/image3.png"/><Relationship Id="rId4" Type="http://schemas.openxmlformats.org/officeDocument/2006/relationships/hyperlink" Target="https://www.facebook.com/InstitutoCentecCeara"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agriambi.com.br/index.php?option=com_content&amp;view=article&amp;id=24&amp;Itemid=11" TargetMode="External"/><Relationship Id="rId3" Type="http://schemas.openxmlformats.org/officeDocument/2006/relationships/hyperlink" Target="http://revista.dae.ufla.br/index.php/ora/index" TargetMode="External"/><Relationship Id="rId7" Type="http://schemas.openxmlformats.org/officeDocument/2006/relationships/slide" Target="slide1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4.xml"/><Relationship Id="rId4" Type="http://schemas.openxmlformats.org/officeDocument/2006/relationships/image" Target="../media/image33.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hyperlink" Target="http://www.aba-agroecologia.org.br/revistas/index.php/cad" TargetMode="External"/><Relationship Id="rId3" Type="http://schemas.openxmlformats.org/officeDocument/2006/relationships/hyperlink" Target="http://www.ipea.gov.br/ppp/index.php/PPP/index" TargetMode="External"/><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0.xml"/><Relationship Id="rId4" Type="http://schemas.openxmlformats.org/officeDocument/2006/relationships/slide" Target="slide4.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revistasafra.com.br/" TargetMode="External"/><Relationship Id="rId5" Type="http://schemas.openxmlformats.org/officeDocument/2006/relationships/slide" Target="slide21.xm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hyperlink" Target="http://ccarevista.ufc.br/seer/index.php/ccarevista" TargetMode="External"/><Relationship Id="rId3" Type="http://schemas.openxmlformats.org/officeDocument/2006/relationships/hyperlink" Target="http://www.aba-agroecologia.org.br/revistas/index.php/rbagroecologia/issue/archive" TargetMode="External"/><Relationship Id="rId7"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4.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hyperlink" Target="http://www.revistadeagronegocios.com.br/" TargetMode="External"/><Relationship Id="rId3" Type="http://schemas.openxmlformats.org/officeDocument/2006/relationships/image" Target="../media/image2.png"/><Relationship Id="rId7" Type="http://schemas.openxmlformats.org/officeDocument/2006/relationships/slide" Target="slide2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slide" Target="slide25.xml"/><Relationship Id="rId11" Type="http://schemas.openxmlformats.org/officeDocument/2006/relationships/image" Target="../media/image40.png"/><Relationship Id="rId5" Type="http://schemas.openxmlformats.org/officeDocument/2006/relationships/slide" Target="slide4.xml"/><Relationship Id="rId10" Type="http://schemas.openxmlformats.org/officeDocument/2006/relationships/oleObject" Target="../embeddings/oleObject1.bin"/><Relationship Id="rId4" Type="http://schemas.openxmlformats.org/officeDocument/2006/relationships/hyperlink" Target="http://www.colpos.mx/agrocien/agrociencia.htm" TargetMode="Externa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www.agro-ciencia.cl/" TargetMode="External"/><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26.xml"/><Relationship Id="rId10" Type="http://schemas.openxmlformats.org/officeDocument/2006/relationships/hyperlink" Target="http://www.scielo.br/scielo.php?script=sci_serial&amp;pid=1413-7054&amp;lng=en&amp;nrm=iso" TargetMode="External"/><Relationship Id="rId4" Type="http://schemas.openxmlformats.org/officeDocument/2006/relationships/slide" Target="slide4.xml"/><Relationship Id="rId9" Type="http://schemas.openxmlformats.org/officeDocument/2006/relationships/hyperlink" Target="http://www.scielo.br/scielo.php?script=sci_issues&amp;pid=1413-7054&amp;lng=pt&amp;nrm=iso" TargetMode="External"/></Relationships>
</file>

<file path=ppt/slides/_rels/slide26.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hyperlink" Target="http://www.uco.es/organiza/servicios/publica/az/php/az.php?revista=1&amp;idioma_global=0" TargetMode="External"/><Relationship Id="rId7" Type="http://schemas.openxmlformats.org/officeDocument/2006/relationships/slide" Target="slide2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slide" Target="slide4.xml"/><Relationship Id="rId11" Type="http://schemas.openxmlformats.org/officeDocument/2006/relationships/image" Target="../media/image44.png"/><Relationship Id="rId5" Type="http://schemas.openxmlformats.org/officeDocument/2006/relationships/image" Target="../media/image45.jpg"/><Relationship Id="rId10" Type="http://schemas.openxmlformats.org/officeDocument/2006/relationships/oleObject" Target="../embeddings/oleObject2.bin"/><Relationship Id="rId4" Type="http://schemas.openxmlformats.org/officeDocument/2006/relationships/image" Target="../media/image2.png"/><Relationship Id="rId9" Type="http://schemas.openxmlformats.org/officeDocument/2006/relationships/hyperlink" Target="http://rioverde.ifgoiano.edu.br/periodicos/index.php/gst"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revistas.unicentro.br/index.php/repaa/issue/archive" TargetMode="External"/><Relationship Id="rId3" Type="http://schemas.openxmlformats.org/officeDocument/2006/relationships/hyperlink" Target="http://www.scielo.br/scielo.php?script=sci_issues&amp;pid=0100-2945&amp;lng=pt&amp;nrm=iso" TargetMode="External"/><Relationship Id="rId7" Type="http://schemas.openxmlformats.org/officeDocument/2006/relationships/slide" Target="slide2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4.xml"/><Relationship Id="rId4" Type="http://schemas.openxmlformats.org/officeDocument/2006/relationships/image" Target="../media/image46.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hyperlink" Target="http://www.inovagri.org.br/revista/index.php/rbai/index" TargetMode="External"/><Relationship Id="rId7" Type="http://schemas.openxmlformats.org/officeDocument/2006/relationships/slide" Target="slide2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hyperlink" Target="http://www.inovagri.com.br/revista/index.php/rbai/article/view/312" TargetMode="External"/><Relationship Id="rId9" Type="http://schemas.openxmlformats.org/officeDocument/2006/relationships/hyperlink" Target="http://www.academicjournals.org/journal/JCO"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elo.ufv.br/" TargetMode="External"/><Relationship Id="rId3" Type="http://schemas.openxmlformats.org/officeDocument/2006/relationships/hyperlink" Target="http://www.scielo.br/scielo.php?script=sci_serial&amp;pid=0102-0536&amp;nrm=iso&amp;rep=&amp;lng=pt" TargetMode="External"/><Relationship Id="rId7" Type="http://schemas.openxmlformats.org/officeDocument/2006/relationships/slide" Target="slide2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4.xml"/><Relationship Id="rId4" Type="http://schemas.openxmlformats.org/officeDocument/2006/relationships/image" Target="../media/image50.jpe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scielo.br/scielo.php?script=sci_serial&amp;pid=0100-8358&amp;lng=pt&amp;nrm=iso" TargetMode="External"/><Relationship Id="rId3" Type="http://schemas.openxmlformats.org/officeDocument/2006/relationships/hyperlink" Target="http://www.scirp.org/Journal/Home.aspx?IssueID=4337" TargetMode="External"/><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31.xml"/><Relationship Id="rId4" Type="http://schemas.openxmlformats.org/officeDocument/2006/relationships/slide" Target="slide4.xml"/><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hyperlink" Target="http://www.scirp.org/journal/JWARP/"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slide" Target="slide30.xml"/><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hyperlink" Target="http://www.periodicos.ufgd.edu.br/index.php/agrarian/issue/archive"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editora.ufla.br/revista/detalhes/idr/1" TargetMode="External"/><Relationship Id="rId5" Type="http://schemas.openxmlformats.org/officeDocument/2006/relationships/image" Target="../media/image43.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hyperlink" Target="http://www.custoseagronegocioonline.com.br/principal.html"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www.redalyc.org/revista.oa?id=341" TargetMode="External"/><Relationship Id="rId4" Type="http://schemas.openxmlformats.org/officeDocument/2006/relationships/image" Target="../media/image23.jpg"/><Relationship Id="rId9"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56.png"/><Relationship Id="rId7" Type="http://schemas.openxmlformats.org/officeDocument/2006/relationships/slide" Target="slide3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57.jpeg"/><Relationship Id="rId4" Type="http://schemas.openxmlformats.org/officeDocument/2006/relationships/hyperlink" Target="http://www.seer.ufv.br/seer/index.php/reveng/issue/archive" TargetMode="External"/><Relationship Id="rId9" Type="http://schemas.openxmlformats.org/officeDocument/2006/relationships/hyperlink" Target="http://www.gvaa.com.br/revista/index.php/INTESA/issue/archive" TargetMode="External"/></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hyperlink" Target="http://www.inovagri.org.br/revista/index.php/rbai/issue/archive"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hyperlink" Target="http://www.aba-agroecologia.org.br/revistas/index.php/rbagroecologia/issue/archive" TargetMode="External"/><Relationship Id="rId4" Type="http://schemas.openxmlformats.org/officeDocument/2006/relationships/image" Target="../media/image58.png"/><Relationship Id="rId9"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59.jpeg"/><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www.agriambi.com.br/" TargetMode="External"/><Relationship Id="rId4" Type="http://schemas.openxmlformats.org/officeDocument/2006/relationships/hyperlink" Target="http://www.sbcs.org.br/ultimas-revistas-lancadas/" TargetMode="External"/><Relationship Id="rId9" Type="http://schemas.openxmlformats.org/officeDocument/2006/relationships/slide" Target="slide35.xml"/></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46.png"/><Relationship Id="rId7" Type="http://schemas.openxmlformats.org/officeDocument/2006/relationships/slide" Target="slide4.xml"/><Relationship Id="rId2" Type="http://schemas.openxmlformats.org/officeDocument/2006/relationships/hyperlink" Target="http://www.scielo.br/scielo.php?script=sci_serial&amp;pid=0100-2945&amp;lng=pt&amp;nrm=iso&amp;rep" TargetMode="Externa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www.scielo.br/scielo.php?script=sci_issues&amp;pid=0102-7786&amp;lng=pt&amp;nrm=iso" TargetMode="External"/><Relationship Id="rId4" Type="http://schemas.openxmlformats.org/officeDocument/2006/relationships/image" Target="../media/image2.png"/><Relationship Id="rId9"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hyperlink" Target="http://energia.fca.unesp.br/index.php/energia/issue/archive"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gvaa.com.br/revista/index.php/RVADS/issue/archive" TargetMode="External"/><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slide" Target="slide39.xml"/></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hyperlink" Target="http://www.scielo.br/scielo.php?script=sci_issues&amp;pid=0034-737X&amp;lng=pt&amp;nrm=iso"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hyperlink" Target="http://www.gvaa.com.br/revista/index.php/RVADS/issue/archive"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12.xml"/><Relationship Id="rId7" Type="http://schemas.openxmlformats.org/officeDocument/2006/relationships/slide" Target="slide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6.xml"/><Relationship Id="rId5" Type="http://schemas.openxmlformats.org/officeDocument/2006/relationships/slide" Target="slide40.xml"/><Relationship Id="rId4" Type="http://schemas.openxmlformats.org/officeDocument/2006/relationships/slide" Target="slide32.xml"/><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65.gif"/><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ingenieriamecanica.cujae.edu.cu/index.php/revistaim/issue/archive" TargetMode="External"/><Relationship Id="rId5" Type="http://schemas.openxmlformats.org/officeDocument/2006/relationships/image" Target="../media/image66.jpeg"/><Relationship Id="rId4" Type="http://schemas.openxmlformats.org/officeDocument/2006/relationships/hyperlink" Target="http://www.scielo.br/scielo.php?script=sci_issues&amp;pid=0103-1759&amp;lng=pt&amp;nrm=iso" TargetMode="External"/></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2.png"/><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8.jpeg"/><Relationship Id="rId11" Type="http://schemas.openxmlformats.org/officeDocument/2006/relationships/image" Target="../media/image67.png"/><Relationship Id="rId5" Type="http://schemas.openxmlformats.org/officeDocument/2006/relationships/hyperlink" Target="https://online.unisc.br/seer/index.php/tecnologica/issue/archive" TargetMode="External"/><Relationship Id="rId10" Type="http://schemas.openxmlformats.org/officeDocument/2006/relationships/oleObject" Target="../embeddings/oleObject3.bin"/><Relationship Id="rId4" Type="http://schemas.openxmlformats.org/officeDocument/2006/relationships/hyperlink" Target="http://www.abs-soldagem.org.br/s&amp;i/" TargetMode="External"/><Relationship Id="rId9" Type="http://schemas.openxmlformats.org/officeDocument/2006/relationships/slide" Target="slide40.xml"/></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hyperlink" Target="http://www.omundodausinagem.com.br/?cat=10"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hyperlink" Target="http://revistapolimeros.org.br/issues/prevEditions" TargetMode="External"/><Relationship Id="rId9" Type="http://schemas.openxmlformats.org/officeDocument/2006/relationships/slide" Target="slide41.xml"/></Relationships>
</file>

<file path=ppt/slides/_rels/slide43.xml.rels><?xml version="1.0" encoding="UTF-8" standalone="yes"?>
<Relationships xmlns="http://schemas.openxmlformats.org/package/2006/relationships"><Relationship Id="rId8" Type="http://schemas.openxmlformats.org/officeDocument/2006/relationships/hyperlink" Target="http://producaoonline.org.br/rpo" TargetMode="External"/><Relationship Id="rId3" Type="http://schemas.openxmlformats.org/officeDocument/2006/relationships/hyperlink" Target="http://www.scielo.br/scielo.php?script=sci_issues&amp;pid=0103-6513&amp;lng=pt&amp;nrm=iso" TargetMode="External"/><Relationship Id="rId7" Type="http://schemas.openxmlformats.org/officeDocument/2006/relationships/image" Target="../media/image71.gi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2.xml"/><Relationship Id="rId5" Type="http://schemas.openxmlformats.org/officeDocument/2006/relationships/slide" Target="slide44.xml"/><Relationship Id="rId10" Type="http://schemas.openxmlformats.org/officeDocument/2006/relationships/image" Target="../media/image72.jpeg"/><Relationship Id="rId4" Type="http://schemas.openxmlformats.org/officeDocument/2006/relationships/slide" Target="slide4.xml"/><Relationship Id="rId9" Type="http://schemas.openxmlformats.org/officeDocument/2006/relationships/hyperlink" Target="http://producaoonline.org.br/rpo/issue/archive" TargetMode="External"/></Relationships>
</file>

<file path=ppt/slides/_rels/slide4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www.revistaret.com.br/ojs-2.2.3/index.php/ret/issue/archive" TargetMode="External"/><Relationship Id="rId7" Type="http://schemas.openxmlformats.org/officeDocument/2006/relationships/hyperlink" Target="http://revistademetalurgia.revistas.csic.es/index.php/revistademetalurgia/issue/archive" TargetMode="External"/><Relationship Id="rId2" Type="http://schemas.openxmlformats.org/officeDocument/2006/relationships/slide" Target="slide4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2.png"/><Relationship Id="rId4" Type="http://schemas.openxmlformats.org/officeDocument/2006/relationships/image" Target="../media/image73.jpeg"/><Relationship Id="rId9" Type="http://schemas.openxmlformats.org/officeDocument/2006/relationships/slide" Target="slide45.xml"/></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png"/><Relationship Id="rId7" Type="http://schemas.openxmlformats.org/officeDocument/2006/relationships/image" Target="../media/image75.gif"/><Relationship Id="rId2" Type="http://schemas.openxmlformats.org/officeDocument/2006/relationships/hyperlink" Target="http://www.uel.br/revistas/uel/index.php/semexatas/issue/archive" TargetMode="External"/><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slide" Target="slide4.xml"/><Relationship Id="rId4" Type="http://schemas.openxmlformats.org/officeDocument/2006/relationships/hyperlink" Target="http://www.scielo.br/scielo.php?script=sci_issues&amp;pid=1517-7076&amp;lng=pt&amp;nrm=iso" TargetMode="External"/></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hyperlink" Target="http://www.scielo.br/scielo.php?script=sci_issues&amp;pid=2179-975X&amp;lng=pt&amp;nrm=iso"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77.jpeg"/><Relationship Id="rId4" Type="http://schemas.openxmlformats.org/officeDocument/2006/relationships/hyperlink" Target="http://www.scielo.br/scielo.php?script=sci_issues&amp;pid=1678-8621&amp;lng=pt&amp;nrm=iso"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www.scielo.br/scielo.php?script=sci_issues&amp;pid=1414-753X&amp;lng=pt&amp;nrm=iso" TargetMode="External"/><Relationship Id="rId7"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scielo.br/scielo.php?script=sci_issues&amp;pid=0102-311X&amp;lng=pt&amp;nrm=iso" TargetMode="External"/><Relationship Id="rId11" Type="http://schemas.openxmlformats.org/officeDocument/2006/relationships/slide" Target="slide48.xml"/><Relationship Id="rId5" Type="http://schemas.openxmlformats.org/officeDocument/2006/relationships/hyperlink" Target="http://cadernos.ensp.fiocruz.br/csp/portal/index.php?option=com_content&amp;view=article&amp;id=36&amp;Itemid=32&amp;lang=pt" TargetMode="External"/><Relationship Id="rId10" Type="http://schemas.openxmlformats.org/officeDocument/2006/relationships/slide" Target="slide4.xml"/><Relationship Id="rId4" Type="http://schemas.openxmlformats.org/officeDocument/2006/relationships/hyperlink" Target="http://cadernos.ensp.fiocruz.br/csp/portal/index.php?option=com_content&amp;view=article&amp;id=93&amp;Itemid=28&amp;lang=pt" TargetMode="External"/><Relationship Id="rId9" Type="http://schemas.openxmlformats.org/officeDocument/2006/relationships/slide" Target="slide46.xml"/></Relationships>
</file>

<file path=ppt/slides/_rels/slide4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www.redalyc.org/revista.oa?id=341" TargetMode="External"/><Relationship Id="rId7" Type="http://schemas.openxmlformats.org/officeDocument/2006/relationships/slide" Target="slide4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scielo.br/scielo.php?script=sci_issues&amp;pid=1413-4152&amp;lng=pt&amp;nrm=iso" TargetMode="External"/><Relationship Id="rId5" Type="http://schemas.openxmlformats.org/officeDocument/2006/relationships/image" Target="../media/image81.jpeg"/><Relationship Id="rId4" Type="http://schemas.openxmlformats.org/officeDocument/2006/relationships/image" Target="../media/image55.png"/><Relationship Id="rId9" Type="http://schemas.openxmlformats.org/officeDocument/2006/relationships/slide" Target="slide49.xml"/></Relationships>
</file>

<file path=ppt/slides/_rels/slide4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hyperlink" Target="http://www.redalyc.org/revista.oa?id=3517"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8.xml"/><Relationship Id="rId5" Type="http://schemas.openxmlformats.org/officeDocument/2006/relationships/image" Target="../media/image82.jpeg"/><Relationship Id="rId4" Type="http://schemas.openxmlformats.org/officeDocument/2006/relationships/hyperlink" Target="http://aguassubterraneas.abas.org/asubterraneas/issue/archive" TargetMode="External"/><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8" Type="http://schemas.openxmlformats.org/officeDocument/2006/relationships/hyperlink" Target="https://revistas.ufpr.br/alimentos" TargetMode="External"/><Relationship Id="rId3" Type="http://schemas.openxmlformats.org/officeDocument/2006/relationships/image" Target="../media/image5.png"/><Relationship Id="rId7" Type="http://schemas.openxmlformats.org/officeDocument/2006/relationships/hyperlink" Target="http://ojs.c3sl.ufpr.br/ojs2/index.php/alimentos/issue/archiv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scielo.br/scielo.php?script=sci_issues&amp;pid=1981-6723&amp;lng=pt&amp;nrm=iso" TargetMode="External"/><Relationship Id="rId4" Type="http://schemas.openxmlformats.org/officeDocument/2006/relationships/slide" Target="slide4.xml"/><Relationship Id="rId9" Type="http://schemas.openxmlformats.org/officeDocument/2006/relationships/slide" Target="slide6.xml"/></Relationships>
</file>

<file path=ppt/slides/_rels/slide5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slide" Target="slide4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4.png"/><Relationship Id="rId11" Type="http://schemas.openxmlformats.org/officeDocument/2006/relationships/image" Target="../media/image84.png"/><Relationship Id="rId5" Type="http://schemas.openxmlformats.org/officeDocument/2006/relationships/hyperlink" Target="http://www.agriambi.com.br/index.php?option=com_content&amp;view=article&amp;id=24&amp;Itemid=11" TargetMode="External"/><Relationship Id="rId10" Type="http://schemas.openxmlformats.org/officeDocument/2006/relationships/oleObject" Target="../embeddings/oleObject4.bin"/><Relationship Id="rId4" Type="http://schemas.openxmlformats.org/officeDocument/2006/relationships/hyperlink" Target="http://www.scielo.br/scielo.php?script=sci_issues&amp;pid=1980-993X&amp;lng=pt&amp;nrm=iso" TargetMode="External"/><Relationship Id="rId9" Type="http://schemas.openxmlformats.org/officeDocument/2006/relationships/slide" Target="slide51.xml"/></Relationships>
</file>

<file path=ppt/slides/_rels/slide51.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hyperlink" Target="http://www.scielo.br/scielo.php?script=sci_issues&amp;pid=1980-993X&amp;lng=pt&amp;nrm=iso"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hyperlink" Target="http://www.sambiental.com.br/SA/" TargetMode="External"/><Relationship Id="rId10"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51.xml"/><Relationship Id="rId4" Type="http://schemas.openxmlformats.org/officeDocument/2006/relationships/hyperlink" Target="http://www2.pucpr.br/reol/pb/index.php/urbe?dd99=issues" TargetMode="Externa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55.xml"/><Relationship Id="rId4" Type="http://schemas.openxmlformats.org/officeDocument/2006/relationships/slide" Target="slide56.xml"/></Relationships>
</file>

<file path=ppt/slides/_rels/slide5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http://www-periodicos-capes-gov-br.ez138.periodicos.capes.gov.br/" TargetMode="External"/><Relationship Id="rId7" Type="http://schemas.openxmlformats.org/officeDocument/2006/relationships/hyperlink" Target="http://www.latindex.unam.mx/" TargetMode="External"/><Relationship Id="rId12" Type="http://schemas.openxmlformats.org/officeDocument/2006/relationships/slide" Target="slide5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slide" Target="slide4.xml"/><Relationship Id="rId5" Type="http://schemas.openxmlformats.org/officeDocument/2006/relationships/hyperlink" Target="http://www.scielo.br/" TargetMode="External"/><Relationship Id="rId10" Type="http://schemas.openxmlformats.org/officeDocument/2006/relationships/image" Target="../media/image91.jpeg"/><Relationship Id="rId4" Type="http://schemas.openxmlformats.org/officeDocument/2006/relationships/image" Target="../media/image88.jpeg"/><Relationship Id="rId9" Type="http://schemas.openxmlformats.org/officeDocument/2006/relationships/hyperlink" Target="http://www.ucs.br/site/biblioteca/periodicos-on-line/"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hyperlink" Target="http://www.lume.ufrgs.br/handle/10183/1" TargetMode="External"/><Relationship Id="rId18" Type="http://schemas.openxmlformats.org/officeDocument/2006/relationships/image" Target="../media/image98.jpeg"/><Relationship Id="rId3" Type="http://schemas.openxmlformats.org/officeDocument/2006/relationships/slide" Target="slide4.xml"/><Relationship Id="rId21" Type="http://schemas.openxmlformats.org/officeDocument/2006/relationships/image" Target="../media/image100.jpeg"/><Relationship Id="rId7" Type="http://schemas.openxmlformats.org/officeDocument/2006/relationships/hyperlink" Target="http://www.dominiopublico.gov.br/pesquisa/PesquisaPeriodicoForm.jsp" TargetMode="External"/><Relationship Id="rId12" Type="http://schemas.openxmlformats.org/officeDocument/2006/relationships/image" Target="../media/image95.jpeg"/><Relationship Id="rId17" Type="http://schemas.openxmlformats.org/officeDocument/2006/relationships/hyperlink" Target="http://www.teses.ufc.br/tde_busca/index.php" TargetMode="External"/><Relationship Id="rId2" Type="http://schemas.openxmlformats.org/officeDocument/2006/relationships/image" Target="../media/image2.png"/><Relationship Id="rId16" Type="http://schemas.openxmlformats.org/officeDocument/2006/relationships/image" Target="../media/image97.jpeg"/><Relationship Id="rId20" Type="http://schemas.openxmlformats.org/officeDocument/2006/relationships/hyperlink" Target="http://bdtd.biblioteca.ufpb.br/tde_busca/index.php" TargetMode="Externa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hyperlink" Target="http://www.bibliotecadigital.unicamp.br/" TargetMode="External"/><Relationship Id="rId5" Type="http://schemas.openxmlformats.org/officeDocument/2006/relationships/hyperlink" Target="http://www.teses.usp.br/" TargetMode="External"/><Relationship Id="rId15" Type="http://schemas.openxmlformats.org/officeDocument/2006/relationships/hyperlink" Target="http://www.bibliotecadigital.ufmg.br/dspace" TargetMode="External"/><Relationship Id="rId10" Type="http://schemas.openxmlformats.org/officeDocument/2006/relationships/image" Target="../media/image94.png"/><Relationship Id="rId19" Type="http://schemas.openxmlformats.org/officeDocument/2006/relationships/image" Target="../media/image99.jpeg"/><Relationship Id="rId4" Type="http://schemas.openxmlformats.org/officeDocument/2006/relationships/slide" Target="slide53.xml"/><Relationship Id="rId9" Type="http://schemas.openxmlformats.org/officeDocument/2006/relationships/hyperlink" Target="http://bdtd.ibict.br/" TargetMode="External"/><Relationship Id="rId1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erv-bib.fcfar.unesp.br/seer/index.php/alimentos/issue/archive" TargetMode="External"/><Relationship Id="rId5" Type="http://schemas.openxmlformats.org/officeDocument/2006/relationships/slide" Target="slide7.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 Target="slide4.xml"/><Relationship Id="rId7" Type="http://schemas.openxmlformats.org/officeDocument/2006/relationships/slide" Target="slide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alanrevista.org/" TargetMode="External"/><Relationship Id="rId11" Type="http://schemas.openxmlformats.org/officeDocument/2006/relationships/hyperlink" Target="https://periodicos.sbu.unicamp.br/ojs/index.php/san" TargetMode="External"/><Relationship Id="rId5" Type="http://schemas.openxmlformats.org/officeDocument/2006/relationships/hyperlink" Target="http://www.scielo.org.ve/scielo.php?script=sci_issues&amp;pid=0004-0622&amp;lng=pt&amp;nrm=iso" TargetMode="External"/><Relationship Id="rId10" Type="http://schemas.openxmlformats.org/officeDocument/2006/relationships/hyperlink" Target="http://www.unicamp.br/nepa/san.php" TargetMode="External"/><Relationship Id="rId4" Type="http://schemas.openxmlformats.org/officeDocument/2006/relationships/slide" Target="slide8.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hyperlink" Target="http://scielo.isciii.es/scielo.php?script=sci_issues&amp;pid=0212-1611&amp;lng=es&amp;nrm=iso"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scielo.br/scielo.php?script=sci_issues&amp;pid=0101-2061&amp;lng=pt&amp;nrm=iso" TargetMode="External"/><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cm.utfpr.edu.br/rebrapa/index.php/rebrapa/issue/archive" TargetMode="External"/><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saber.ula.ve/ciaal/agroalimentaria/" TargetMode="External"/><Relationship Id="rId11" Type="http://schemas.openxmlformats.org/officeDocument/2006/relationships/image" Target="../media/image13.png"/><Relationship Id="rId5" Type="http://schemas.openxmlformats.org/officeDocument/2006/relationships/hyperlink" Target="http://www.scielo.org.ve/scielo.php?script=sci_issues&amp;pid=1316-0354&amp;lng=pt" TargetMode="External"/><Relationship Id="rId10" Type="http://schemas.openxmlformats.org/officeDocument/2006/relationships/image" Target="../media/image12.png"/><Relationship Id="rId4" Type="http://schemas.openxmlformats.org/officeDocument/2006/relationships/hyperlink" Target="https://periodicos.utfpr.edu.br/rebrapa" TargetMode="External"/><Relationship Id="rId9"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8"/>
            <a:ext cx="12701588" cy="9480698"/>
          </a:xfrm>
          <a:prstGeom prst="rect">
            <a:avLst/>
          </a:prstGeom>
        </p:spPr>
      </p:pic>
      <p:sp>
        <p:nvSpPr>
          <p:cNvPr id="7" name="Retângulo de cantos arredondados 6">
            <a:hlinkClick r:id="rId3" action="ppaction://hlinksldjump"/>
          </p:cNvPr>
          <p:cNvSpPr/>
          <p:nvPr/>
        </p:nvSpPr>
        <p:spPr>
          <a:xfrm>
            <a:off x="10043728" y="8511426"/>
            <a:ext cx="1951630" cy="4913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Avançar</a:t>
            </a:r>
            <a:endParaRPr lang="pt-B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12900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4" name="Retângulo 3"/>
          <p:cNvSpPr/>
          <p:nvPr/>
        </p:nvSpPr>
        <p:spPr>
          <a:xfrm>
            <a:off x="4994196" y="142765"/>
            <a:ext cx="3089308" cy="830997"/>
          </a:xfrm>
          <a:prstGeom prst="rect">
            <a:avLst/>
          </a:prstGeom>
        </p:spPr>
        <p:txBody>
          <a:bodyPr wrap="none">
            <a:spAutoFit/>
          </a:bodyPr>
          <a:lstStyle/>
          <a:p>
            <a:pPr algn="ctr"/>
            <a:r>
              <a:rPr lang="pt-BR" sz="4800" dirty="0">
                <a:ln w="0"/>
                <a:effectLst>
                  <a:outerShdw blurRad="38100" dist="19050" dir="2700000" algn="tl" rotWithShape="0">
                    <a:schemeClr val="dk1">
                      <a:alpha val="40000"/>
                    </a:schemeClr>
                  </a:outerShdw>
                </a:effectLst>
                <a:latin typeface="Century Gothic" panose="020B0502020202020204" pitchFamily="34" charset="0"/>
              </a:rPr>
              <a:t>Alimentos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5" name="CaixaDeTexto 4"/>
          <p:cNvSpPr txBox="1"/>
          <p:nvPr/>
        </p:nvSpPr>
        <p:spPr>
          <a:xfrm>
            <a:off x="4892873" y="1104747"/>
            <a:ext cx="4493538" cy="1384995"/>
          </a:xfrm>
          <a:prstGeom prst="rect">
            <a:avLst/>
          </a:prstGeom>
          <a:noFill/>
        </p:spPr>
        <p:txBody>
          <a:bodyPr wrap="none" rtlCol="0">
            <a:spAutoFit/>
          </a:bodyPr>
          <a:lstStyle/>
          <a:p>
            <a:r>
              <a:rPr lang="pt-BR" b="1" dirty="0"/>
              <a:t>Boletim do Instituto de Pesca </a:t>
            </a:r>
            <a:r>
              <a:rPr lang="pt-BR" dirty="0"/>
              <a:t>	</a:t>
            </a:r>
          </a:p>
          <a:p>
            <a:r>
              <a:rPr lang="pt-BR" dirty="0"/>
              <a:t>	</a:t>
            </a:r>
          </a:p>
          <a:p>
            <a:r>
              <a:rPr lang="pt-BR" dirty="0"/>
              <a:t>	</a:t>
            </a:r>
          </a:p>
          <a:p>
            <a:r>
              <a:rPr lang="pt-BR" dirty="0"/>
              <a:t>	</a:t>
            </a:r>
          </a:p>
        </p:txBody>
      </p:sp>
      <p:sp>
        <p:nvSpPr>
          <p:cNvPr id="6" name="CaixaDeTexto 5"/>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7" name="CaixaDeTexto 6"/>
          <p:cNvSpPr txBox="1"/>
          <p:nvPr/>
        </p:nvSpPr>
        <p:spPr>
          <a:xfrm>
            <a:off x="4892872" y="1935241"/>
            <a:ext cx="7005758" cy="2492990"/>
          </a:xfrm>
          <a:prstGeom prst="rect">
            <a:avLst/>
          </a:prstGeom>
          <a:noFill/>
        </p:spPr>
        <p:txBody>
          <a:bodyPr wrap="square" rtlCol="0">
            <a:spAutoFit/>
          </a:bodyPr>
          <a:lstStyle/>
          <a:p>
            <a:pPr algn="just"/>
            <a:r>
              <a:rPr lang="pt-BR" sz="1200" dirty="0">
                <a:latin typeface="Century Gothic" panose="020B0502020202020204" pitchFamily="34" charset="0"/>
              </a:rPr>
              <a:t>http://www.pesca.sp.gov.br/siteOficialBoletim.php </a:t>
            </a:r>
          </a:p>
          <a:p>
            <a:pPr algn="just"/>
            <a:r>
              <a:rPr lang="pt-BR" sz="1200" dirty="0">
                <a:latin typeface="Century Gothic" panose="020B0502020202020204" pitchFamily="34" charset="0"/>
              </a:rPr>
              <a:t>O </a:t>
            </a:r>
            <a:r>
              <a:rPr lang="pt-BR" sz="1200" i="1" dirty="0">
                <a:latin typeface="Century Gothic" panose="020B0502020202020204" pitchFamily="34" charset="0"/>
              </a:rPr>
              <a:t>Boletim do Instituto de Pesca </a:t>
            </a:r>
            <a:r>
              <a:rPr lang="pt-BR" sz="1200" dirty="0">
                <a:latin typeface="Century Gothic" panose="020B0502020202020204" pitchFamily="34" charset="0"/>
              </a:rPr>
              <a:t>tem por objetivo a divulgação </a:t>
            </a:r>
            <a:r>
              <a:rPr lang="pt-BR" sz="1200" dirty="0" smtClean="0">
                <a:latin typeface="Century Gothic" panose="020B0502020202020204" pitchFamily="34" charset="0"/>
              </a:rPr>
              <a:t>de </a:t>
            </a:r>
            <a:r>
              <a:rPr lang="pt-BR" sz="1200" dirty="0">
                <a:latin typeface="Century Gothic" panose="020B0502020202020204" pitchFamily="34" charset="0"/>
              </a:rPr>
              <a:t>trabalhos científicos inéditos, relacionados à Pesca e </a:t>
            </a:r>
            <a:r>
              <a:rPr lang="pt-BR" sz="1200" dirty="0" smtClean="0">
                <a:latin typeface="Century Gothic" panose="020B0502020202020204" pitchFamily="34" charset="0"/>
              </a:rPr>
              <a:t>Aquicultura</a:t>
            </a:r>
            <a:r>
              <a:rPr lang="pt-BR" sz="1200" dirty="0">
                <a:latin typeface="Century Gothic" panose="020B0502020202020204" pitchFamily="34" charset="0"/>
              </a:rPr>
              <a:t>. </a:t>
            </a:r>
          </a:p>
          <a:p>
            <a:pPr algn="just"/>
            <a:r>
              <a:rPr lang="pt-BR" sz="1200" dirty="0">
                <a:latin typeface="Century Gothic" panose="020B0502020202020204" pitchFamily="34" charset="0"/>
              </a:rPr>
              <a:t>A política do conselho editorial do Boletim do Instituto de Pesca </a:t>
            </a:r>
            <a:r>
              <a:rPr lang="pt-BR" sz="1200" dirty="0" smtClean="0">
                <a:latin typeface="Century Gothic" panose="020B0502020202020204" pitchFamily="34" charset="0"/>
              </a:rPr>
              <a:t> prevê </a:t>
            </a:r>
            <a:r>
              <a:rPr lang="pt-BR" sz="1200" dirty="0">
                <a:latin typeface="Century Gothic" panose="020B0502020202020204" pitchFamily="34" charset="0"/>
              </a:rPr>
              <a:t>a publicação de artigos originais, notas científicas, relatos </a:t>
            </a:r>
            <a:r>
              <a:rPr lang="pt-BR" sz="1200" dirty="0" smtClean="0">
                <a:latin typeface="Century Gothic" panose="020B0502020202020204" pitchFamily="34" charset="0"/>
              </a:rPr>
              <a:t>de </a:t>
            </a:r>
            <a:r>
              <a:rPr lang="pt-BR" sz="1200" dirty="0">
                <a:latin typeface="Century Gothic" panose="020B0502020202020204" pitchFamily="34" charset="0"/>
              </a:rPr>
              <a:t>caso e artigos de revisão que contribuam significativamente </a:t>
            </a:r>
            <a:r>
              <a:rPr lang="pt-BR" sz="1200" dirty="0" smtClean="0">
                <a:latin typeface="Century Gothic" panose="020B0502020202020204" pitchFamily="34" charset="0"/>
              </a:rPr>
              <a:t> para </a:t>
            </a:r>
            <a:r>
              <a:rPr lang="pt-BR" sz="1200" dirty="0">
                <a:latin typeface="Century Gothic" panose="020B0502020202020204" pitchFamily="34" charset="0"/>
              </a:rPr>
              <a:t>o conhecimento das áreas de Pesca, Aquicultura, Zootecnia, Limnologia, Oceanografia, Biologia de organismos aquáticos e </a:t>
            </a:r>
            <a:r>
              <a:rPr lang="pt-BR" sz="1200" dirty="0" smtClean="0">
                <a:latin typeface="Century Gothic" panose="020B0502020202020204" pitchFamily="34" charset="0"/>
              </a:rPr>
              <a:t>Tecnologia </a:t>
            </a:r>
            <a:r>
              <a:rPr lang="pt-BR" sz="1200" dirty="0">
                <a:latin typeface="Century Gothic" panose="020B0502020202020204" pitchFamily="34" charset="0"/>
              </a:rPr>
              <a:t>do Pescado. </a:t>
            </a:r>
          </a:p>
          <a:p>
            <a:pPr algn="just"/>
            <a:r>
              <a:rPr lang="pt-BR" sz="1200" dirty="0">
                <a:latin typeface="Century Gothic" panose="020B0502020202020204" pitchFamily="34" charset="0"/>
              </a:rPr>
              <a:t>http://www.pesca.sp.gov.br/publicacoes.php </a:t>
            </a:r>
          </a:p>
          <a:p>
            <a:pPr algn="just"/>
            <a:r>
              <a:rPr lang="pt-BR" sz="1200" dirty="0">
                <a:latin typeface="Century Gothic" panose="020B0502020202020204" pitchFamily="34" charset="0"/>
              </a:rPr>
              <a:t>O Boletim Técnico (que reúne os artigos técnicos informativos </a:t>
            </a:r>
            <a:r>
              <a:rPr lang="pt-BR" sz="1200" dirty="0" smtClean="0">
                <a:latin typeface="Century Gothic" panose="020B0502020202020204" pitchFamily="34" charset="0"/>
              </a:rPr>
              <a:t>destinados </a:t>
            </a:r>
            <a:r>
              <a:rPr lang="pt-BR" sz="1200" dirty="0">
                <a:latin typeface="Century Gothic" panose="020B0502020202020204" pitchFamily="34" charset="0"/>
              </a:rPr>
              <a:t>à transferência de resultados de pesquisa em linguagem acessível a interessados). Além disso, produz apostilas, manuais, </a:t>
            </a:r>
            <a:r>
              <a:rPr lang="pt-BR" sz="1200" dirty="0" smtClean="0">
                <a:latin typeface="Century Gothic" panose="020B0502020202020204" pitchFamily="34" charset="0"/>
              </a:rPr>
              <a:t> folhetos </a:t>
            </a:r>
            <a:r>
              <a:rPr lang="pt-BR" sz="1200" dirty="0">
                <a:latin typeface="Century Gothic" panose="020B0502020202020204" pitchFamily="34" charset="0"/>
              </a:rPr>
              <a:t>e outras publicações que auxiliam na transferência de </a:t>
            </a:r>
          </a:p>
          <a:p>
            <a:pPr algn="just"/>
            <a:r>
              <a:rPr lang="pt-BR" sz="1200" dirty="0">
                <a:latin typeface="Century Gothic" panose="020B0502020202020204" pitchFamily="34" charset="0"/>
              </a:rPr>
              <a:t>tecnologia e na divulgação de suas atividades.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p:txBody>
      </p:sp>
      <p:sp>
        <p:nvSpPr>
          <p:cNvPr id="8" name="Retângulo de cantos arredondados 7">
            <a:hlinkClick r:id="rId3"/>
          </p:cNvPr>
          <p:cNvSpPr/>
          <p:nvPr/>
        </p:nvSpPr>
        <p:spPr>
          <a:xfrm>
            <a:off x="4892872" y="432602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770952" y="5257151"/>
            <a:ext cx="8019217" cy="1708160"/>
          </a:xfrm>
          <a:prstGeom prst="rect">
            <a:avLst/>
          </a:prstGeom>
          <a:noFill/>
        </p:spPr>
        <p:txBody>
          <a:bodyPr wrap="square" rtlCol="0">
            <a:spAutoFit/>
          </a:bodyPr>
          <a:lstStyle/>
          <a:p>
            <a:r>
              <a:rPr lang="pt-BR" b="1" dirty="0"/>
              <a:t>Ciência e </a:t>
            </a:r>
            <a:r>
              <a:rPr lang="pt-BR" b="1" dirty="0" err="1"/>
              <a:t>Agrotecnologia</a:t>
            </a:r>
            <a:r>
              <a:rPr lang="pt-BR" b="1" dirty="0"/>
              <a:t> </a:t>
            </a:r>
            <a:r>
              <a:rPr lang="pt-BR" dirty="0"/>
              <a:t>	</a:t>
            </a:r>
          </a:p>
          <a:p>
            <a:r>
              <a:rPr lang="pt-BR" dirty="0"/>
              <a:t>	</a:t>
            </a:r>
          </a:p>
          <a:p>
            <a:r>
              <a:rPr lang="pt-BR" b="1" dirty="0" smtClean="0"/>
              <a:t> </a:t>
            </a:r>
            <a:r>
              <a:rPr lang="pt-BR" dirty="0"/>
              <a:t>	</a:t>
            </a:r>
          </a:p>
          <a:p>
            <a:r>
              <a:rPr lang="pt-BR" dirty="0"/>
              <a:t>	</a:t>
            </a:r>
          </a:p>
          <a:p>
            <a:r>
              <a:rPr lang="pt-BR" dirty="0"/>
              <a:t>	</a:t>
            </a:r>
          </a:p>
        </p:txBody>
      </p:sp>
      <p:sp>
        <p:nvSpPr>
          <p:cNvPr id="11" name="CaixaDeTexto 10"/>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12" name="CaixaDeTexto 11"/>
          <p:cNvSpPr txBox="1"/>
          <p:nvPr/>
        </p:nvSpPr>
        <p:spPr>
          <a:xfrm>
            <a:off x="4770952" y="6087645"/>
            <a:ext cx="7005758" cy="1384995"/>
          </a:xfrm>
          <a:prstGeom prst="rect">
            <a:avLst/>
          </a:prstGeom>
          <a:noFill/>
        </p:spPr>
        <p:txBody>
          <a:bodyPr wrap="square" rtlCol="0">
            <a:spAutoFit/>
          </a:bodyPr>
          <a:lstStyle/>
          <a:p>
            <a:pPr algn="just"/>
            <a:r>
              <a:rPr lang="pt-BR" sz="1200" dirty="0">
                <a:latin typeface="Century Gothic" panose="020B0502020202020204" pitchFamily="34" charset="0"/>
              </a:rPr>
              <a:t>A revista </a:t>
            </a:r>
            <a:r>
              <a:rPr lang="pt-BR" sz="1200" i="1" dirty="0">
                <a:latin typeface="Century Gothic" panose="020B0502020202020204" pitchFamily="34" charset="0"/>
              </a:rPr>
              <a:t>Ciência e </a:t>
            </a:r>
            <a:r>
              <a:rPr lang="pt-BR" sz="1200" i="1" dirty="0" err="1">
                <a:latin typeface="Century Gothic" panose="020B0502020202020204" pitchFamily="34" charset="0"/>
              </a:rPr>
              <a:t>Agrotecnologia</a:t>
            </a:r>
            <a:r>
              <a:rPr lang="pt-BR" sz="1200" dirty="0">
                <a:latin typeface="Century Gothic" panose="020B0502020202020204" pitchFamily="34" charset="0"/>
              </a:rPr>
              <a:t>, editada a cada 2 meses pela </a:t>
            </a:r>
          </a:p>
          <a:p>
            <a:pPr algn="just"/>
            <a:r>
              <a:rPr lang="pt-BR" sz="1200" dirty="0">
                <a:latin typeface="Century Gothic" panose="020B0502020202020204" pitchFamily="34" charset="0"/>
              </a:rPr>
              <a:t>Editora da Universidade Federal de Lavras (UFLA), publica artigos </a:t>
            </a:r>
          </a:p>
          <a:p>
            <a:pPr algn="just"/>
            <a:r>
              <a:rPr lang="pt-BR" sz="1200" dirty="0">
                <a:latin typeface="Century Gothic" panose="020B0502020202020204" pitchFamily="34" charset="0"/>
              </a:rPr>
              <a:t>científicos de interesse agropecuário elaborados por membros da comunidade científica nacional e internacional nas áreas de Ciências Vegetais e Animais incluindo Agronomia, Ciência e Tecnologia de Alimentos, Economia e Administração do Agronegócio, Engenharia Rural, Medicina Veterinária e Zootecnia</a:t>
            </a:r>
            <a:r>
              <a:rPr lang="pt-BR" sz="1200" b="1" dirty="0"/>
              <a:t>. </a:t>
            </a:r>
            <a:r>
              <a:rPr lang="pt-BR" sz="1200" dirty="0"/>
              <a:t>	</a:t>
            </a:r>
          </a:p>
          <a:p>
            <a:r>
              <a:rPr lang="pt-BR" sz="1200" b="1" dirty="0" smtClean="0">
                <a:latin typeface="Century Gothic" panose="020B0502020202020204" pitchFamily="34" charset="0"/>
              </a:rPr>
              <a:t>Idioma: Inglês</a:t>
            </a:r>
            <a:endParaRPr lang="pt-BR" dirty="0">
              <a:latin typeface="Century Gothic" panose="020B0502020202020204" pitchFamily="34" charset="0"/>
            </a:endParaRPr>
          </a:p>
        </p:txBody>
      </p:sp>
      <p:sp>
        <p:nvSpPr>
          <p:cNvPr id="13" name="Retângulo de cantos arredondados 12">
            <a:hlinkClick r:id="rId5"/>
          </p:cNvPr>
          <p:cNvSpPr/>
          <p:nvPr/>
        </p:nvSpPr>
        <p:spPr>
          <a:xfrm>
            <a:off x="4803695" y="763596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5" name="Image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4510" y="1104747"/>
            <a:ext cx="2764631" cy="3623163"/>
          </a:xfrm>
          <a:prstGeom prst="rect">
            <a:avLst/>
          </a:prstGeom>
          <a:effectLst>
            <a:outerShdw blurRad="50800" dist="38100" dir="10800000" algn="r" rotWithShape="0">
              <a:prstClr val="black">
                <a:alpha val="40000"/>
              </a:prstClr>
            </a:outerShdw>
          </a:effectLst>
        </p:spPr>
      </p:pic>
      <p:pic>
        <p:nvPicPr>
          <p:cNvPr id="16" name="Imagem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4510" y="5347535"/>
            <a:ext cx="2767549" cy="3624171"/>
          </a:xfrm>
          <a:prstGeom prst="rect">
            <a:avLst/>
          </a:prstGeom>
          <a:effectLst>
            <a:outerShdw blurRad="50800" dist="38100" dir="10800000" algn="r" rotWithShape="0">
              <a:prstClr val="black">
                <a:alpha val="40000"/>
              </a:prstClr>
            </a:outerShdw>
          </a:effectLst>
        </p:spPr>
      </p:pic>
      <p:sp>
        <p:nvSpPr>
          <p:cNvPr id="17" name="Retângulo de cantos arredondados 16">
            <a:hlinkClick r:id="rId9"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0"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1"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304660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1868327" y="5245628"/>
            <a:ext cx="2589371" cy="3591355"/>
          </a:xfrm>
          <a:prstGeom prst="rect">
            <a:avLst/>
          </a:prstGeom>
          <a:solidFill>
            <a:schemeClr val="accent3">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994196" y="142765"/>
            <a:ext cx="3089308" cy="830997"/>
          </a:xfrm>
          <a:prstGeom prst="rect">
            <a:avLst/>
          </a:prstGeom>
        </p:spPr>
        <p:txBody>
          <a:bodyPr wrap="none">
            <a:spAutoFit/>
          </a:bodyPr>
          <a:lstStyle/>
          <a:p>
            <a:pPr algn="ctr"/>
            <a:r>
              <a:rPr lang="pt-BR" sz="4800" dirty="0">
                <a:ln w="0"/>
                <a:effectLst>
                  <a:outerShdw blurRad="38100" dist="19050" dir="2700000" algn="tl" rotWithShape="0">
                    <a:schemeClr val="dk1">
                      <a:alpha val="40000"/>
                    </a:schemeClr>
                  </a:outerShdw>
                </a:effectLst>
                <a:latin typeface="Century Gothic" panose="020B0502020202020204" pitchFamily="34" charset="0"/>
              </a:rPr>
              <a:t>Alimentos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892873" y="1104747"/>
            <a:ext cx="6647974" cy="1708160"/>
          </a:xfrm>
          <a:prstGeom prst="rect">
            <a:avLst/>
          </a:prstGeom>
          <a:noFill/>
        </p:spPr>
        <p:txBody>
          <a:bodyPr wrap="none" rtlCol="0">
            <a:spAutoFit/>
          </a:bodyPr>
          <a:lstStyle/>
          <a:p>
            <a:r>
              <a:rPr lang="pt-BR" b="1" dirty="0" err="1"/>
              <a:t>Nutrivisa</a:t>
            </a:r>
            <a:r>
              <a:rPr lang="pt-BR" b="1" dirty="0"/>
              <a:t> - Revista de Nutrição e Vigilância em Saúde </a:t>
            </a:r>
            <a:r>
              <a:rPr lang="pt-BR" dirty="0"/>
              <a:t>	</a:t>
            </a:r>
          </a:p>
          <a:p>
            <a:r>
              <a:rPr lang="pt-BR" dirty="0"/>
              <a:t>	</a:t>
            </a:r>
          </a:p>
          <a:p>
            <a:r>
              <a:rPr lang="pt-BR" dirty="0"/>
              <a:t>	</a:t>
            </a:r>
          </a:p>
          <a:p>
            <a:r>
              <a:rPr lang="pt-BR" dirty="0"/>
              <a:t>	</a:t>
            </a:r>
          </a:p>
          <a:p>
            <a:r>
              <a:rPr lang="pt-BR" dirty="0"/>
              <a:t>	</a:t>
            </a:r>
          </a:p>
        </p:txBody>
      </p:sp>
      <p:sp>
        <p:nvSpPr>
          <p:cNvPr id="5" name="CaixaDeTexto 4"/>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6" name="CaixaDeTexto 5"/>
          <p:cNvSpPr txBox="1"/>
          <p:nvPr/>
        </p:nvSpPr>
        <p:spPr>
          <a:xfrm>
            <a:off x="4892872" y="1935241"/>
            <a:ext cx="7005758" cy="1754326"/>
          </a:xfrm>
          <a:prstGeom prst="rect">
            <a:avLst/>
          </a:prstGeom>
          <a:noFill/>
        </p:spPr>
        <p:txBody>
          <a:bodyPr wrap="square" rtlCol="0">
            <a:spAutoFit/>
          </a:bodyPr>
          <a:lstStyle/>
          <a:p>
            <a:r>
              <a:rPr lang="pt-BR" sz="1200" i="1" dirty="0">
                <a:latin typeface="Century Gothic" panose="020B0502020202020204" pitchFamily="34" charset="0"/>
              </a:rPr>
              <a:t>A </a:t>
            </a:r>
            <a:r>
              <a:rPr lang="pt-BR" sz="1200" i="1" dirty="0" err="1">
                <a:latin typeface="Century Gothic" panose="020B0502020202020204" pitchFamily="34" charset="0"/>
              </a:rPr>
              <a:t>Nutrivisa</a:t>
            </a:r>
            <a:r>
              <a:rPr lang="pt-BR" sz="1200" i="1" dirty="0">
                <a:latin typeface="Century Gothic" panose="020B0502020202020204" pitchFamily="34" charset="0"/>
              </a:rPr>
              <a:t> – Revista Nutrição e Vigilância em Saúde </a:t>
            </a:r>
            <a:r>
              <a:rPr lang="pt-BR" sz="1200" dirty="0">
                <a:latin typeface="Century Gothic" panose="020B0502020202020204" pitchFamily="34" charset="0"/>
              </a:rPr>
              <a:t>(</a:t>
            </a:r>
            <a:r>
              <a:rPr lang="pt-BR" sz="1200" i="1" dirty="0" err="1">
                <a:latin typeface="Century Gothic" panose="020B0502020202020204" pitchFamily="34" charset="0"/>
              </a:rPr>
              <a:t>Journal</a:t>
            </a:r>
            <a:r>
              <a:rPr lang="pt-BR" sz="1200" i="1" dirty="0">
                <a:latin typeface="Century Gothic" panose="020B0502020202020204" pitchFamily="34" charset="0"/>
              </a:rPr>
              <a:t> </a:t>
            </a:r>
            <a:r>
              <a:rPr lang="pt-BR" sz="1200" i="1" dirty="0" err="1">
                <a:latin typeface="Century Gothic" panose="020B0502020202020204" pitchFamily="34" charset="0"/>
              </a:rPr>
              <a:t>of</a:t>
            </a:r>
            <a:r>
              <a:rPr lang="pt-BR" sz="1200" i="1" dirty="0">
                <a:latin typeface="Century Gothic" panose="020B0502020202020204" pitchFamily="34" charset="0"/>
              </a:rPr>
              <a:t> </a:t>
            </a:r>
            <a:r>
              <a:rPr lang="pt-BR" sz="1200" i="1" dirty="0" err="1">
                <a:latin typeface="Century Gothic" panose="020B0502020202020204" pitchFamily="34" charset="0"/>
              </a:rPr>
              <a:t>Nutrition</a:t>
            </a:r>
            <a:r>
              <a:rPr lang="pt-BR" sz="1200" i="1" dirty="0">
                <a:latin typeface="Century Gothic" panose="020B0502020202020204" pitchFamily="34" charset="0"/>
              </a:rPr>
              <a:t> </a:t>
            </a:r>
            <a:r>
              <a:rPr lang="pt-BR" sz="1200" i="1" dirty="0" err="1">
                <a:latin typeface="Century Gothic" panose="020B0502020202020204" pitchFamily="34" charset="0"/>
              </a:rPr>
              <a:t>and</a:t>
            </a:r>
            <a:r>
              <a:rPr lang="pt-BR" sz="1200" i="1" dirty="0">
                <a:latin typeface="Century Gothic" panose="020B0502020202020204" pitchFamily="34" charset="0"/>
              </a:rPr>
              <a:t> Health </a:t>
            </a:r>
            <a:r>
              <a:rPr lang="pt-BR" sz="1200" i="1" dirty="0" err="1">
                <a:latin typeface="Century Gothic" panose="020B0502020202020204" pitchFamily="34" charset="0"/>
              </a:rPr>
              <a:t>Surveillance</a:t>
            </a:r>
            <a:r>
              <a:rPr lang="pt-BR" sz="1200" dirty="0">
                <a:latin typeface="Century Gothic" panose="020B0502020202020204" pitchFamily="34" charset="0"/>
              </a:rPr>
              <a:t>) é um periódico acadêmico-científico editado pelo Grupo de Pesquisa em Alimentos e Nutrição: Ciência, Biotecnologia e Vigilância em Saúde da Universidade Estadual do Ceará (UECE). Seu objetivo é publicar artigos acadêmicos e científicos originais na área de alimentos, nutrição e vigilância em saúde. A </a:t>
            </a:r>
            <a:r>
              <a:rPr lang="pt-BR" sz="1200" dirty="0" err="1">
                <a:latin typeface="Century Gothic" panose="020B0502020202020204" pitchFamily="34" charset="0"/>
              </a:rPr>
              <a:t>Nutrivisa</a:t>
            </a:r>
            <a:r>
              <a:rPr lang="pt-BR" sz="1200" dirty="0">
                <a:latin typeface="Century Gothic" panose="020B0502020202020204" pitchFamily="34" charset="0"/>
              </a:rPr>
              <a:t> apresenta-se em formato eletrônico, de livre acesso, com periodicidade quadrimestral (fevereiro, junho e outubro). </a:t>
            </a:r>
            <a:endParaRPr lang="pt-BR" sz="1200" dirty="0" smtClean="0">
              <a:latin typeface="Century Gothic" panose="020B0502020202020204" pitchFamily="34" charset="0"/>
            </a:endParaRPr>
          </a:p>
          <a:p>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7" name="Retângulo de cantos arredondados 6">
            <a:hlinkClick r:id="rId3"/>
          </p:cNvPr>
          <p:cNvSpPr/>
          <p:nvPr/>
        </p:nvSpPr>
        <p:spPr>
          <a:xfrm>
            <a:off x="4892872" y="341162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CaixaDeTexto 7"/>
          <p:cNvSpPr txBox="1"/>
          <p:nvPr/>
        </p:nvSpPr>
        <p:spPr>
          <a:xfrm>
            <a:off x="4770952" y="5257151"/>
            <a:ext cx="8019217" cy="2031325"/>
          </a:xfrm>
          <a:prstGeom prst="rect">
            <a:avLst/>
          </a:prstGeom>
          <a:noFill/>
        </p:spPr>
        <p:txBody>
          <a:bodyPr wrap="square" rtlCol="0">
            <a:spAutoFit/>
          </a:bodyPr>
          <a:lstStyle/>
          <a:p>
            <a:r>
              <a:rPr lang="pt-BR" b="1" dirty="0"/>
              <a:t>Nutris - Revista Brasileira de Nutrição e Saúde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9" name="CaixaDeTexto 8"/>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10" name="CaixaDeTexto 9"/>
          <p:cNvSpPr txBox="1"/>
          <p:nvPr/>
        </p:nvSpPr>
        <p:spPr>
          <a:xfrm>
            <a:off x="4770952" y="6087645"/>
            <a:ext cx="7005758" cy="1754326"/>
          </a:xfrm>
          <a:prstGeom prst="rect">
            <a:avLst/>
          </a:prstGeom>
          <a:noFill/>
        </p:spPr>
        <p:txBody>
          <a:bodyPr wrap="square" rtlCol="0">
            <a:spAutoFit/>
          </a:bodyPr>
          <a:lstStyle/>
          <a:p>
            <a:r>
              <a:rPr lang="pt-BR" sz="1200" dirty="0">
                <a:latin typeface="Century Gothic" panose="020B0502020202020204" pitchFamily="34" charset="0"/>
              </a:rPr>
              <a:t>A </a:t>
            </a:r>
            <a:r>
              <a:rPr lang="pt-BR" sz="1200" i="1" dirty="0">
                <a:latin typeface="Century Gothic" panose="020B0502020202020204" pitchFamily="34" charset="0"/>
              </a:rPr>
              <a:t>NUTRIS – Revista Brasileira de Nutrição e Saúde </a:t>
            </a:r>
            <a:r>
              <a:rPr lang="pt-BR" sz="1200" dirty="0">
                <a:latin typeface="Century Gothic" panose="020B0502020202020204" pitchFamily="34" charset="0"/>
              </a:rPr>
              <a:t>(</a:t>
            </a:r>
            <a:r>
              <a:rPr lang="pt-BR" sz="1200" i="1" dirty="0" err="1">
                <a:latin typeface="Century Gothic" panose="020B0502020202020204" pitchFamily="34" charset="0"/>
              </a:rPr>
              <a:t>Brazilian</a:t>
            </a:r>
            <a:r>
              <a:rPr lang="pt-BR" sz="1200" i="1" dirty="0">
                <a:latin typeface="Century Gothic" panose="020B0502020202020204" pitchFamily="34" charset="0"/>
              </a:rPr>
              <a:t> </a:t>
            </a:r>
            <a:r>
              <a:rPr lang="pt-BR" sz="1200" i="1" dirty="0" err="1">
                <a:latin typeface="Century Gothic" panose="020B0502020202020204" pitchFamily="34" charset="0"/>
              </a:rPr>
              <a:t>Journal</a:t>
            </a:r>
            <a:r>
              <a:rPr lang="pt-BR" sz="1200" i="1" dirty="0">
                <a:latin typeface="Century Gothic" panose="020B0502020202020204" pitchFamily="34" charset="0"/>
              </a:rPr>
              <a:t> </a:t>
            </a:r>
            <a:r>
              <a:rPr lang="pt-BR" sz="1200" i="1" dirty="0" err="1">
                <a:latin typeface="Century Gothic" panose="020B0502020202020204" pitchFamily="34" charset="0"/>
              </a:rPr>
              <a:t>of</a:t>
            </a:r>
            <a:r>
              <a:rPr lang="pt-BR" sz="1200" i="1" dirty="0">
                <a:latin typeface="Century Gothic" panose="020B0502020202020204" pitchFamily="34" charset="0"/>
              </a:rPr>
              <a:t> </a:t>
            </a:r>
            <a:r>
              <a:rPr lang="pt-BR" sz="1200" i="1" dirty="0" err="1">
                <a:latin typeface="Century Gothic" panose="020B0502020202020204" pitchFamily="34" charset="0"/>
              </a:rPr>
              <a:t>Nutrition</a:t>
            </a:r>
            <a:r>
              <a:rPr lang="pt-BR" sz="1200" i="1" dirty="0">
                <a:latin typeface="Century Gothic" panose="020B0502020202020204" pitchFamily="34" charset="0"/>
              </a:rPr>
              <a:t> </a:t>
            </a:r>
            <a:r>
              <a:rPr lang="pt-BR" sz="1200" i="1" dirty="0" err="1">
                <a:latin typeface="Century Gothic" panose="020B0502020202020204" pitchFamily="34" charset="0"/>
              </a:rPr>
              <a:t>and</a:t>
            </a:r>
            <a:r>
              <a:rPr lang="pt-BR" sz="1200" i="1" dirty="0">
                <a:latin typeface="Century Gothic" panose="020B0502020202020204" pitchFamily="34" charset="0"/>
              </a:rPr>
              <a:t> Health</a:t>
            </a:r>
            <a:r>
              <a:rPr lang="pt-BR" sz="1200" dirty="0">
                <a:latin typeface="Century Gothic" panose="020B0502020202020204" pitchFamily="34" charset="0"/>
              </a:rPr>
              <a:t>) é um periódico acadêmico-científico editado pelo Mestrado Acadêmico de Nutrição e Saúde da Universidade Estadual do Ceará (UECE). Seu objetivo é publicar artigos acadêmicos e científicos inéditos na área da Nutrição, em suas diversas interfaces com outras áreas do conhecimento, com relevância e aplicabilidade para a saúde humana. Composta por um Conselho Editorial experiente e diversificado, a NUTRIS apresenta-se em formato eletrônico, de livre acesso, com periodicidade semestral (abril e setembro). </a:t>
            </a:r>
            <a:endParaRPr lang="pt-BR" sz="1200" dirty="0" smtClean="0">
              <a:latin typeface="Century Gothic" panose="020B0502020202020204" pitchFamily="34" charset="0"/>
            </a:endParaRPr>
          </a:p>
          <a:p>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r>
              <a:rPr lang="pt-BR" sz="1200" dirty="0"/>
              <a:t>	</a:t>
            </a:r>
          </a:p>
        </p:txBody>
      </p:sp>
      <p:sp>
        <p:nvSpPr>
          <p:cNvPr id="11" name="Retângulo de cantos arredondados 10">
            <a:hlinkClick r:id="rId4"/>
          </p:cNvPr>
          <p:cNvSpPr/>
          <p:nvPr/>
        </p:nvSpPr>
        <p:spPr>
          <a:xfrm>
            <a:off x="4803695" y="778455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5"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365" y="1104747"/>
            <a:ext cx="2643724" cy="3648339"/>
          </a:xfrm>
          <a:prstGeom prst="rect">
            <a:avLst/>
          </a:prstGeom>
        </p:spPr>
      </p:pic>
      <p:pic>
        <p:nvPicPr>
          <p:cNvPr id="18" name="Image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8266" y="6466177"/>
            <a:ext cx="1998071" cy="1006463"/>
          </a:xfrm>
          <a:prstGeom prst="rect">
            <a:avLst/>
          </a:prstGeom>
        </p:spPr>
      </p:pic>
    </p:spTree>
    <p:extLst>
      <p:ext uri="{BB962C8B-B14F-4D97-AF65-F5344CB8AC3E}">
        <p14:creationId xmlns:p14="http://schemas.microsoft.com/office/powerpoint/2010/main" val="1875017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8" name="CaixaDeTexto 7"/>
          <p:cNvSpPr txBox="1"/>
          <p:nvPr/>
        </p:nvSpPr>
        <p:spPr>
          <a:xfrm>
            <a:off x="4892873" y="1104747"/>
            <a:ext cx="1261884" cy="2031325"/>
          </a:xfrm>
          <a:prstGeom prst="rect">
            <a:avLst/>
          </a:prstGeom>
          <a:noFill/>
        </p:spPr>
        <p:txBody>
          <a:bodyPr wrap="none" rtlCol="0">
            <a:spAutoFit/>
          </a:bodyPr>
          <a:lstStyle/>
          <a:p>
            <a:r>
              <a:rPr lang="pt-BR" b="1" dirty="0" err="1"/>
              <a:t>Agrarian</a:t>
            </a:r>
            <a:r>
              <a:rPr lang="pt-BR" b="1" dirty="0"/>
              <a:t> </a:t>
            </a:r>
            <a:r>
              <a:rPr lang="pt-BR" dirty="0"/>
              <a:t>	</a:t>
            </a:r>
          </a:p>
          <a:p>
            <a:r>
              <a:rPr lang="pt-BR" dirty="0"/>
              <a:t>	</a:t>
            </a:r>
          </a:p>
          <a:p>
            <a:r>
              <a:rPr lang="pt-BR" dirty="0"/>
              <a:t>	</a:t>
            </a:r>
          </a:p>
          <a:p>
            <a:r>
              <a:rPr lang="pt-BR" dirty="0"/>
              <a:t>	</a:t>
            </a:r>
          </a:p>
          <a:p>
            <a:r>
              <a:rPr lang="pt-BR" dirty="0"/>
              <a:t>	</a:t>
            </a:r>
          </a:p>
          <a:p>
            <a:r>
              <a:rPr lang="pt-BR" dirty="0"/>
              <a:t>	</a:t>
            </a:r>
          </a:p>
        </p:txBody>
      </p:sp>
      <p:sp>
        <p:nvSpPr>
          <p:cNvPr id="9" name="CaixaDeTexto 8"/>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10" name="CaixaDeTexto 9"/>
          <p:cNvSpPr txBox="1"/>
          <p:nvPr/>
        </p:nvSpPr>
        <p:spPr>
          <a:xfrm>
            <a:off x="4892872" y="1935241"/>
            <a:ext cx="7005758" cy="1384995"/>
          </a:xfrm>
          <a:prstGeom prst="rect">
            <a:avLst/>
          </a:prstGeom>
          <a:noFill/>
        </p:spPr>
        <p:txBody>
          <a:bodyPr wrap="square" rtlCol="0">
            <a:spAutoFit/>
          </a:bodyPr>
          <a:lstStyle/>
          <a:p>
            <a:r>
              <a:rPr lang="pt-BR" sz="1200" dirty="0">
                <a:latin typeface="Century Gothic" panose="020B0502020202020204" pitchFamily="34" charset="0"/>
              </a:rPr>
              <a:t>A Revista </a:t>
            </a:r>
            <a:r>
              <a:rPr lang="pt-BR" sz="1200" i="1" dirty="0" err="1">
                <a:latin typeface="Century Gothic" panose="020B0502020202020204" pitchFamily="34" charset="0"/>
              </a:rPr>
              <a:t>Agrarian</a:t>
            </a:r>
            <a:r>
              <a:rPr lang="pt-BR" sz="1200" i="1" dirty="0">
                <a:latin typeface="Century Gothic" panose="020B0502020202020204" pitchFamily="34" charset="0"/>
              </a:rPr>
              <a:t> </a:t>
            </a:r>
            <a:r>
              <a:rPr lang="pt-BR" sz="1200" dirty="0">
                <a:latin typeface="Century Gothic" panose="020B0502020202020204" pitchFamily="34" charset="0"/>
              </a:rPr>
              <a:t>destina-se à publicação de artigos, comunicações científicas e notas técnicas, relacionados ao desenvolvimento da atividade de Ciências Agrárias (Agronomia, Ciências Florestais, Engenharia Agrícola, Medicina Veterinária, Ciência e Tecnologia de Alimentos, Economia e Administração do Agronegócio e Zootecnia). 	</a:t>
            </a:r>
          </a:p>
          <a:p>
            <a:r>
              <a:rPr lang="pt-BR" sz="1200" b="1" dirty="0" smtClean="0">
                <a:latin typeface="Century Gothic" panose="020B0502020202020204" pitchFamily="34" charset="0"/>
              </a:rPr>
              <a:t>Idioma</a:t>
            </a:r>
            <a:r>
              <a:rPr lang="pt-BR" sz="1200" b="1" dirty="0">
                <a:latin typeface="Century Gothic" panose="020B0502020202020204" pitchFamily="34" charset="0"/>
              </a:rPr>
              <a:t>: Português </a:t>
            </a:r>
            <a:endParaRPr lang="pt-BR" sz="1200" dirty="0">
              <a:latin typeface="Century Gothic" panose="020B0502020202020204" pitchFamily="34" charset="0"/>
            </a:endParaRPr>
          </a:p>
          <a:p>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11" name="Retângulo de cantos arredondados 10">
            <a:hlinkClick r:id="rId3"/>
          </p:cNvPr>
          <p:cNvSpPr/>
          <p:nvPr/>
        </p:nvSpPr>
        <p:spPr>
          <a:xfrm>
            <a:off x="4892872" y="319445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a:hlinkClick r:id="rId5"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0" name="Imagem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8327" y="956559"/>
            <a:ext cx="2638821" cy="3738723"/>
          </a:xfrm>
          <a:prstGeom prst="rect">
            <a:avLst/>
          </a:prstGeom>
          <a:effectLst>
            <a:outerShdw blurRad="50800" dist="38100" dir="10800000" algn="r" rotWithShape="0">
              <a:prstClr val="black">
                <a:alpha val="40000"/>
              </a:prstClr>
            </a:outerShdw>
          </a:effectLst>
        </p:spPr>
      </p:pic>
      <p:sp>
        <p:nvSpPr>
          <p:cNvPr id="19" name="CaixaDeTexto 18"/>
          <p:cNvSpPr txBox="1"/>
          <p:nvPr/>
        </p:nvSpPr>
        <p:spPr>
          <a:xfrm>
            <a:off x="4770952" y="5257151"/>
            <a:ext cx="8019217" cy="2031325"/>
          </a:xfrm>
          <a:prstGeom prst="rect">
            <a:avLst/>
          </a:prstGeom>
          <a:noFill/>
        </p:spPr>
        <p:txBody>
          <a:bodyPr wrap="square" rtlCol="0">
            <a:spAutoFit/>
          </a:bodyPr>
          <a:lstStyle/>
          <a:p>
            <a:r>
              <a:rPr lang="pt-BR" b="1" dirty="0"/>
              <a:t>Revista em Agronegócio </a:t>
            </a:r>
            <a:r>
              <a:rPr lang="pt-BR" b="1" dirty="0" smtClean="0"/>
              <a:t>e </a:t>
            </a:r>
            <a:r>
              <a:rPr lang="pt-BR" b="1" dirty="0"/>
              <a:t>Meio Ambiente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23" name="CaixaDeTexto 22"/>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24" name="CaixaDeTexto 23"/>
          <p:cNvSpPr txBox="1"/>
          <p:nvPr/>
        </p:nvSpPr>
        <p:spPr>
          <a:xfrm>
            <a:off x="4770952" y="6087645"/>
            <a:ext cx="7005758" cy="2492990"/>
          </a:xfrm>
          <a:prstGeom prst="rect">
            <a:avLst/>
          </a:prstGeom>
          <a:noFill/>
        </p:spPr>
        <p:txBody>
          <a:bodyPr wrap="square" rtlCol="0">
            <a:spAutoFit/>
          </a:bodyPr>
          <a:lstStyle/>
          <a:p>
            <a:pPr algn="just"/>
            <a:r>
              <a:rPr lang="pt-BR" sz="1200" i="1" dirty="0">
                <a:latin typeface="Century Gothic" panose="020B0502020202020204" pitchFamily="34" charset="0"/>
              </a:rPr>
              <a:t>A Revista em Agronegócio e Meio Ambiente </a:t>
            </a:r>
            <a:r>
              <a:rPr lang="pt-BR" sz="1200" dirty="0">
                <a:latin typeface="Century Gothic" panose="020B0502020202020204" pitchFamily="34" charset="0"/>
              </a:rPr>
              <a:t>é uma publicação da UNICESUMAR - Centro Universitário </a:t>
            </a:r>
            <a:r>
              <a:rPr lang="pt-BR" sz="1200" dirty="0" err="1">
                <a:latin typeface="Century Gothic" panose="020B0502020202020204" pitchFamily="34" charset="0"/>
              </a:rPr>
              <a:t>Cesumar</a:t>
            </a:r>
            <a:r>
              <a:rPr lang="pt-BR" sz="1200" dirty="0">
                <a:latin typeface="Century Gothic" panose="020B0502020202020204" pitchFamily="34" charset="0"/>
              </a:rPr>
              <a:t>, publicada desde </a:t>
            </a:r>
          </a:p>
          <a:p>
            <a:pPr algn="just"/>
            <a:r>
              <a:rPr lang="pt-BR" sz="1200" dirty="0">
                <a:latin typeface="Century Gothic" panose="020B0502020202020204" pitchFamily="34" charset="0"/>
              </a:rPr>
              <a:t>2008, tendo como fonte primordial aportar os artigos oriundos dos resultados das pesquisas das dissertações de pós-graduandos em Agronegócio bem como publicar temas relevantes que sirvam de </a:t>
            </a:r>
          </a:p>
          <a:p>
            <a:pPr algn="just"/>
            <a:r>
              <a:rPr lang="pt-BR" sz="1200" dirty="0">
                <a:latin typeface="Century Gothic" panose="020B0502020202020204" pitchFamily="34" charset="0"/>
              </a:rPr>
              <a:t>subsídios aos acadêmicos de graduação, especialização e </a:t>
            </a:r>
            <a:r>
              <a:rPr lang="pt-BR" sz="1200" dirty="0" smtClean="0">
                <a:latin typeface="Century Gothic" panose="020B0502020202020204" pitchFamily="34" charset="0"/>
              </a:rPr>
              <a:t>pós-graduação </a:t>
            </a:r>
            <a:r>
              <a:rPr lang="pt-BR" sz="1200" dirty="0">
                <a:latin typeface="Century Gothic" panose="020B0502020202020204" pitchFamily="34" charset="0"/>
              </a:rPr>
              <a:t>das áreas correlatas, contemplando: Ciências Agrárias, Meio Ambiente, Agronegócio, Economia Rural, Administração Rural, Produção Vegetal e Animal e Logística, visando a constituir-se um fórum para a apresentação das pesquisa recentes da área e como órgão disseminador do conhecimento e da </a:t>
            </a:r>
            <a:r>
              <a:rPr lang="pt-BR" sz="1200" dirty="0" smtClean="0">
                <a:latin typeface="Century Gothic" panose="020B0502020202020204" pitchFamily="34" charset="0"/>
              </a:rPr>
              <a:t>informação </a:t>
            </a:r>
            <a:r>
              <a:rPr lang="pt-BR" sz="1200" dirty="0">
                <a:latin typeface="Century Gothic" panose="020B0502020202020204" pitchFamily="34" charset="0"/>
              </a:rPr>
              <a:t>a profissionais, acadêmicos, docentes e </a:t>
            </a:r>
            <a:r>
              <a:rPr lang="pt-BR" sz="1200" dirty="0" smtClean="0">
                <a:latin typeface="Century Gothic" panose="020B0502020202020204" pitchFamily="34" charset="0"/>
              </a:rPr>
              <a:t>interessados.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t>	</a:t>
            </a:r>
          </a:p>
          <a:p>
            <a:r>
              <a:rPr lang="pt-BR" sz="1200" dirty="0"/>
              <a:t>	</a:t>
            </a:r>
          </a:p>
        </p:txBody>
      </p:sp>
      <p:sp>
        <p:nvSpPr>
          <p:cNvPr id="25" name="Retângulo de cantos arredondados 24">
            <a:hlinkClick r:id="rId7"/>
          </p:cNvPr>
          <p:cNvSpPr/>
          <p:nvPr/>
        </p:nvSpPr>
        <p:spPr>
          <a:xfrm>
            <a:off x="4803695" y="832176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6" name="Imagem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8327" y="5344387"/>
            <a:ext cx="2534921" cy="3236248"/>
          </a:xfrm>
          <a:prstGeom prst="rect">
            <a:avLst/>
          </a:prstGeom>
        </p:spPr>
      </p:pic>
      <p:sp>
        <p:nvSpPr>
          <p:cNvPr id="17" name="Retângulo 16"/>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1" name="Retângulo de cantos arredondados 20"/>
          <p:cNvSpPr/>
          <p:nvPr/>
        </p:nvSpPr>
        <p:spPr>
          <a:xfrm>
            <a:off x="9485672"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798982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5" name="CaixaDeTexto 4"/>
          <p:cNvSpPr txBox="1"/>
          <p:nvPr/>
        </p:nvSpPr>
        <p:spPr>
          <a:xfrm>
            <a:off x="4892873" y="1104747"/>
            <a:ext cx="6647974" cy="2354491"/>
          </a:xfrm>
          <a:prstGeom prst="rect">
            <a:avLst/>
          </a:prstGeom>
          <a:noFill/>
        </p:spPr>
        <p:txBody>
          <a:bodyPr wrap="none" rtlCol="0">
            <a:spAutoFit/>
          </a:bodyPr>
          <a:lstStyle/>
          <a:p>
            <a:r>
              <a:rPr lang="pt-BR" b="1" i="1" dirty="0"/>
              <a:t>Arquivo Brasileiro de </a:t>
            </a:r>
            <a:r>
              <a:rPr lang="pt-BR" b="1" dirty="0"/>
              <a:t>Medicina Veterinária e Zootecnia </a:t>
            </a:r>
            <a:r>
              <a:rPr lang="pt-BR" dirty="0"/>
              <a:t>	</a:t>
            </a:r>
          </a:p>
          <a:p>
            <a:r>
              <a:rPr lang="pt-BR" b="1" dirty="0" smtClean="0"/>
              <a:t> </a:t>
            </a:r>
            <a:r>
              <a:rPr lang="pt-BR" dirty="0"/>
              <a:t>	</a:t>
            </a:r>
          </a:p>
          <a:p>
            <a:r>
              <a:rPr lang="pt-BR" dirty="0"/>
              <a:t>	</a:t>
            </a:r>
          </a:p>
          <a:p>
            <a:r>
              <a:rPr lang="pt-BR" dirty="0"/>
              <a:t>	</a:t>
            </a:r>
          </a:p>
          <a:p>
            <a:r>
              <a:rPr lang="pt-BR" dirty="0"/>
              <a:t>	</a:t>
            </a:r>
          </a:p>
          <a:p>
            <a:r>
              <a:rPr lang="pt-BR" dirty="0"/>
              <a:t>	</a:t>
            </a:r>
          </a:p>
          <a:p>
            <a:r>
              <a:rPr lang="pt-BR" dirty="0"/>
              <a:t>	</a:t>
            </a:r>
          </a:p>
        </p:txBody>
      </p:sp>
      <p:sp>
        <p:nvSpPr>
          <p:cNvPr id="6" name="CaixaDeTexto 5"/>
          <p:cNvSpPr txBox="1"/>
          <p:nvPr/>
        </p:nvSpPr>
        <p:spPr>
          <a:xfrm>
            <a:off x="4892872" y="1935241"/>
            <a:ext cx="7005758" cy="2492990"/>
          </a:xfrm>
          <a:prstGeom prst="rect">
            <a:avLst/>
          </a:prstGeom>
          <a:noFill/>
        </p:spPr>
        <p:txBody>
          <a:bodyPr wrap="square" rtlCol="0">
            <a:spAutoFit/>
          </a:bodyPr>
          <a:lstStyle/>
          <a:p>
            <a:pPr algn="just"/>
            <a:r>
              <a:rPr lang="pt-BR" sz="1200" dirty="0">
                <a:latin typeface="Century Gothic" panose="020B0502020202020204" pitchFamily="34" charset="0"/>
              </a:rPr>
              <a:t>O periódico científico </a:t>
            </a:r>
            <a:r>
              <a:rPr lang="pt-BR" sz="1200" i="1" dirty="0">
                <a:latin typeface="Century Gothic" panose="020B0502020202020204" pitchFamily="34" charset="0"/>
              </a:rPr>
              <a:t>Arquivo Brasileiro de Medicina Veterinária e Zootecnia </a:t>
            </a:r>
            <a:r>
              <a:rPr lang="pt-BR" sz="1200" dirty="0">
                <a:latin typeface="Century Gothic" panose="020B0502020202020204" pitchFamily="34" charset="0"/>
              </a:rPr>
              <a:t>é uma publicação com periodicidade bimestral publicado </a:t>
            </a:r>
            <a:r>
              <a:rPr lang="pt-BR" sz="1200" dirty="0" smtClean="0">
                <a:latin typeface="Century Gothic" panose="020B0502020202020204" pitchFamily="34" charset="0"/>
              </a:rPr>
              <a:t>pela </a:t>
            </a:r>
            <a:r>
              <a:rPr lang="pt-BR" sz="1200" dirty="0">
                <a:latin typeface="Century Gothic" panose="020B0502020202020204" pitchFamily="34" charset="0"/>
              </a:rPr>
              <a:t>Fundação de Estudo e Pesquisa em Medicina Veterinária e </a:t>
            </a:r>
            <a:r>
              <a:rPr lang="pt-BR" sz="1200" dirty="0" smtClean="0">
                <a:latin typeface="Century Gothic" panose="020B0502020202020204" pitchFamily="34" charset="0"/>
              </a:rPr>
              <a:t>Zootecnia </a:t>
            </a:r>
            <a:r>
              <a:rPr lang="pt-BR" sz="1200" dirty="0">
                <a:latin typeface="Century Gothic" panose="020B0502020202020204" pitchFamily="34" charset="0"/>
              </a:rPr>
              <a:t>/ FEP MVZ Editora, ligada à Escola de Veterinária da </a:t>
            </a:r>
          </a:p>
          <a:p>
            <a:pPr algn="just"/>
            <a:r>
              <a:rPr lang="pt-BR" sz="1200" dirty="0">
                <a:latin typeface="Century Gothic" panose="020B0502020202020204" pitchFamily="34" charset="0"/>
              </a:rPr>
              <a:t>Universidade Federal de Minas Gerais - UFMG. Têm como objetivo </a:t>
            </a:r>
            <a:r>
              <a:rPr lang="pt-BR" sz="1200" dirty="0" smtClean="0">
                <a:latin typeface="Century Gothic" panose="020B0502020202020204" pitchFamily="34" charset="0"/>
              </a:rPr>
              <a:t>divulgar </a:t>
            </a:r>
            <a:r>
              <a:rPr lang="pt-BR" sz="1200" dirty="0">
                <a:latin typeface="Century Gothic" panose="020B0502020202020204" pitchFamily="34" charset="0"/>
              </a:rPr>
              <a:t>artigos científicos originais e comunicações científicas </a:t>
            </a:r>
            <a:r>
              <a:rPr lang="pt-BR" sz="1200" dirty="0" smtClean="0">
                <a:latin typeface="Century Gothic" panose="020B0502020202020204" pitchFamily="34" charset="0"/>
              </a:rPr>
              <a:t>das </a:t>
            </a:r>
            <a:r>
              <a:rPr lang="pt-BR" sz="1200" dirty="0">
                <a:latin typeface="Century Gothic" panose="020B0502020202020204" pitchFamily="34" charset="0"/>
              </a:rPr>
              <a:t>áreas de Medicina Veterinária, Zootecnia, Tecnologia e </a:t>
            </a:r>
            <a:r>
              <a:rPr lang="pt-BR" sz="1200" dirty="0" smtClean="0">
                <a:latin typeface="Century Gothic" panose="020B0502020202020204" pitchFamily="34" charset="0"/>
              </a:rPr>
              <a:t>Inspeção </a:t>
            </a:r>
            <a:r>
              <a:rPr lang="pt-BR" sz="1200" dirty="0">
                <a:latin typeface="Century Gothic" panose="020B0502020202020204" pitchFamily="34" charset="0"/>
              </a:rPr>
              <a:t>de Produtos de Origem Animal e ciências afins, sendo </a:t>
            </a:r>
          </a:p>
          <a:p>
            <a:pPr algn="just"/>
            <a:r>
              <a:rPr lang="pt-BR" sz="1200" dirty="0">
                <a:latin typeface="Century Gothic" panose="020B0502020202020204" pitchFamily="34" charset="0"/>
              </a:rPr>
              <a:t>reconhecido como um dos mais importantes de sua área no país. </a:t>
            </a:r>
            <a:r>
              <a:rPr lang="pt-BR" sz="1200" dirty="0" smtClean="0">
                <a:latin typeface="Century Gothic" panose="020B0502020202020204" pitchFamily="34" charset="0"/>
              </a:rPr>
              <a:t>Nele</a:t>
            </a:r>
            <a:r>
              <a:rPr lang="pt-BR" sz="1200" dirty="0">
                <a:latin typeface="Century Gothic" panose="020B0502020202020204" pitchFamily="34" charset="0"/>
              </a:rPr>
              <a:t>, são publicados trabalhos científicos de pesquisadores </a:t>
            </a:r>
            <a:r>
              <a:rPr lang="pt-BR" sz="1200" dirty="0" smtClean="0">
                <a:latin typeface="Century Gothic" panose="020B0502020202020204" pitchFamily="34" charset="0"/>
              </a:rPr>
              <a:t>brasileiros </a:t>
            </a:r>
            <a:r>
              <a:rPr lang="pt-BR" sz="1200" dirty="0">
                <a:latin typeface="Century Gothic" panose="020B0502020202020204" pitchFamily="34" charset="0"/>
              </a:rPr>
              <a:t>e estrangeiros e suas edições impressas são </a:t>
            </a:r>
            <a:r>
              <a:rPr lang="pt-BR" sz="1200" dirty="0" smtClean="0">
                <a:latin typeface="Century Gothic" panose="020B0502020202020204" pitchFamily="34" charset="0"/>
              </a:rPr>
              <a:t>distribuídas </a:t>
            </a:r>
            <a:r>
              <a:rPr lang="pt-BR" sz="1200" dirty="0">
                <a:latin typeface="Century Gothic" panose="020B0502020202020204" pitchFamily="34" charset="0"/>
              </a:rPr>
              <a:t>nas principais bibliotecas universitárias do Brasil e </a:t>
            </a:r>
            <a:r>
              <a:rPr lang="pt-BR" sz="1200" dirty="0" smtClean="0">
                <a:latin typeface="Century Gothic" panose="020B0502020202020204" pitchFamily="34" charset="0"/>
              </a:rPr>
              <a:t>também </a:t>
            </a:r>
            <a:r>
              <a:rPr lang="pt-BR" sz="1200" dirty="0">
                <a:latin typeface="Century Gothic" panose="020B0502020202020204" pitchFamily="34" charset="0"/>
              </a:rPr>
              <a:t>de outros países</a:t>
            </a:r>
            <a:r>
              <a:rPr lang="pt-BR" sz="1200" dirty="0" smtClean="0">
                <a:latin typeface="Century Gothic" panose="020B0502020202020204" pitchFamily="34" charset="0"/>
              </a:rPr>
              <a:t>.</a:t>
            </a:r>
            <a:r>
              <a:rPr lang="pt-BR" sz="1200" b="1" dirty="0">
                <a:latin typeface="Century Gothic" panose="020B0502020202020204" pitchFamily="34" charset="0"/>
              </a:rPr>
              <a:t> 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7" name="Retângulo de cantos arredondados 6">
            <a:hlinkClick r:id="rId3"/>
          </p:cNvPr>
          <p:cNvSpPr/>
          <p:nvPr/>
        </p:nvSpPr>
        <p:spPr>
          <a:xfrm>
            <a:off x="4972882" y="402318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CaixaDeTexto 13"/>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pic>
        <p:nvPicPr>
          <p:cNvPr id="15" name="Image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6106" y="1104747"/>
            <a:ext cx="2401339" cy="3593844"/>
          </a:xfrm>
          <a:prstGeom prst="rect">
            <a:avLst/>
          </a:prstGeom>
        </p:spPr>
      </p:pic>
      <p:sp>
        <p:nvSpPr>
          <p:cNvPr id="19" name="CaixaDeTexto 18"/>
          <p:cNvSpPr txBox="1"/>
          <p:nvPr/>
        </p:nvSpPr>
        <p:spPr>
          <a:xfrm>
            <a:off x="4770952" y="5257151"/>
            <a:ext cx="8019217" cy="2354491"/>
          </a:xfrm>
          <a:prstGeom prst="rect">
            <a:avLst/>
          </a:prstGeom>
          <a:noFill/>
        </p:spPr>
        <p:txBody>
          <a:bodyPr wrap="square" rtlCol="0">
            <a:spAutoFit/>
          </a:bodyPr>
          <a:lstStyle/>
          <a:p>
            <a:r>
              <a:rPr lang="pt-BR" b="1" dirty="0"/>
              <a:t>Revista Tecnologia &amp; Inovação </a:t>
            </a:r>
            <a:r>
              <a:rPr lang="pt-BR" b="1" dirty="0" smtClean="0"/>
              <a:t>Agropecuária </a:t>
            </a:r>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20" name="CaixaDeTexto 19"/>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21" name="CaixaDeTexto 20"/>
          <p:cNvSpPr txBox="1"/>
          <p:nvPr/>
        </p:nvSpPr>
        <p:spPr>
          <a:xfrm>
            <a:off x="4770952" y="6087645"/>
            <a:ext cx="7005758" cy="2123658"/>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Tecnologia e Inovação Agropecuária </a:t>
            </a:r>
            <a:r>
              <a:rPr lang="pt-BR" sz="1200" dirty="0">
                <a:latin typeface="Century Gothic" panose="020B0502020202020204" pitchFamily="34" charset="0"/>
              </a:rPr>
              <a:t>é um veículo de </a:t>
            </a:r>
            <a:r>
              <a:rPr lang="pt-BR" sz="1200" dirty="0" smtClean="0">
                <a:latin typeface="Century Gothic" panose="020B0502020202020204" pitchFamily="34" charset="0"/>
              </a:rPr>
              <a:t>difusão </a:t>
            </a:r>
            <a:r>
              <a:rPr lang="pt-BR" sz="1200" dirty="0">
                <a:latin typeface="Century Gothic" panose="020B0502020202020204" pitchFamily="34" charset="0"/>
              </a:rPr>
              <a:t>dos conhecimentos e tecnologias gerados ou adaptados </a:t>
            </a:r>
            <a:r>
              <a:rPr lang="pt-BR" sz="1200" dirty="0" smtClean="0">
                <a:latin typeface="Century Gothic" panose="020B0502020202020204" pitchFamily="34" charset="0"/>
              </a:rPr>
              <a:t>pelos </a:t>
            </a:r>
            <a:r>
              <a:rPr lang="pt-BR" sz="1200" dirty="0">
                <a:latin typeface="Century Gothic" panose="020B0502020202020204" pitchFamily="34" charset="0"/>
              </a:rPr>
              <a:t>Institutos e </a:t>
            </a:r>
            <a:r>
              <a:rPr lang="pt-BR" sz="1200" dirty="0" err="1">
                <a:latin typeface="Century Gothic" panose="020B0502020202020204" pitchFamily="34" charset="0"/>
              </a:rPr>
              <a:t>Pólos</a:t>
            </a:r>
            <a:r>
              <a:rPr lang="pt-BR" sz="1200" dirty="0">
                <a:latin typeface="Century Gothic" panose="020B0502020202020204" pitchFamily="34" charset="0"/>
              </a:rPr>
              <a:t> da Agência Paulista de Tecnologia dos </a:t>
            </a:r>
            <a:r>
              <a:rPr lang="pt-BR" sz="1200" dirty="0" smtClean="0">
                <a:latin typeface="Century Gothic" panose="020B0502020202020204" pitchFamily="34" charset="0"/>
              </a:rPr>
              <a:t>Agronegócios </a:t>
            </a:r>
            <a:r>
              <a:rPr lang="pt-BR" sz="1200" dirty="0">
                <a:latin typeface="Century Gothic" panose="020B0502020202020204" pitchFamily="34" charset="0"/>
              </a:rPr>
              <a:t>(APTA), seus parceiros e instituições de PD&amp;I da </a:t>
            </a:r>
          </a:p>
          <a:p>
            <a:pPr algn="just"/>
            <a:r>
              <a:rPr lang="pt-BR" sz="1200" dirty="0">
                <a:latin typeface="Century Gothic" panose="020B0502020202020204" pitchFamily="34" charset="0"/>
              </a:rPr>
              <a:t>agricultura de São Paulo. É uma publicação seriada, semestral, de </a:t>
            </a:r>
            <a:r>
              <a:rPr lang="pt-BR" sz="1200" dirty="0" smtClean="0">
                <a:latin typeface="Century Gothic" panose="020B0502020202020204" pitchFamily="34" charset="0"/>
              </a:rPr>
              <a:t>caráter </a:t>
            </a:r>
            <a:r>
              <a:rPr lang="pt-BR" sz="1200" dirty="0" err="1">
                <a:latin typeface="Century Gothic" panose="020B0502020202020204" pitchFamily="34" charset="0"/>
              </a:rPr>
              <a:t>técno</a:t>
            </a:r>
            <a:r>
              <a:rPr lang="pt-BR" sz="1200" dirty="0">
                <a:latin typeface="Century Gothic" panose="020B0502020202020204" pitchFamily="34" charset="0"/>
              </a:rPr>
              <a:t>-científico e pertence à série Técnica editada pela </a:t>
            </a:r>
            <a:r>
              <a:rPr lang="pt-BR" sz="1200" dirty="0" smtClean="0">
                <a:latin typeface="Century Gothic" panose="020B0502020202020204" pitchFamily="34" charset="0"/>
              </a:rPr>
              <a:t>APTA</a:t>
            </a:r>
            <a:r>
              <a:rPr lang="pt-BR" sz="1200" dirty="0">
                <a:latin typeface="Century Gothic" panose="020B0502020202020204" pitchFamily="34" charset="0"/>
              </a:rPr>
              <a:t>, vinculada à Secretaria de Agricultura e Abastecimento do </a:t>
            </a:r>
            <a:r>
              <a:rPr lang="pt-BR" sz="1200" dirty="0" smtClean="0">
                <a:latin typeface="Century Gothic" panose="020B0502020202020204" pitchFamily="34" charset="0"/>
              </a:rPr>
              <a:t>Estado </a:t>
            </a:r>
            <a:r>
              <a:rPr lang="pt-BR" sz="1200" dirty="0">
                <a:latin typeface="Century Gothic" panose="020B0502020202020204" pitchFamily="34" charset="0"/>
              </a:rPr>
              <a:t>de São Paulo. A publicação contempla as áreas de atuação </a:t>
            </a:r>
          </a:p>
          <a:p>
            <a:pPr algn="just"/>
            <a:r>
              <a:rPr lang="pt-BR" sz="1200" dirty="0">
                <a:latin typeface="Century Gothic" panose="020B0502020202020204" pitchFamily="34" charset="0"/>
              </a:rPr>
              <a:t>da Agência sendo elas: fitotecnia, sanidade animal e vegetal, </a:t>
            </a:r>
            <a:r>
              <a:rPr lang="pt-BR" sz="1200" dirty="0" smtClean="0">
                <a:latin typeface="Century Gothic" panose="020B0502020202020204" pitchFamily="34" charset="0"/>
              </a:rPr>
              <a:t>zootecnia</a:t>
            </a:r>
            <a:r>
              <a:rPr lang="pt-BR" sz="1200" dirty="0">
                <a:latin typeface="Century Gothic" panose="020B0502020202020204" pitchFamily="34" charset="0"/>
              </a:rPr>
              <a:t>, </a:t>
            </a:r>
            <a:r>
              <a:rPr lang="pt-BR" sz="1200" dirty="0" err="1">
                <a:latin typeface="Century Gothic" panose="020B0502020202020204" pitchFamily="34" charset="0"/>
              </a:rPr>
              <a:t>aqüicultura</a:t>
            </a:r>
            <a:r>
              <a:rPr lang="pt-BR" sz="1200" dirty="0">
                <a:latin typeface="Century Gothic" panose="020B0502020202020204" pitchFamily="34" charset="0"/>
              </a:rPr>
              <a:t> e pesca, economia agrícola, tecnologia de </a:t>
            </a:r>
            <a:r>
              <a:rPr lang="pt-BR" sz="1200" dirty="0" smtClean="0">
                <a:latin typeface="Century Gothic" panose="020B0502020202020204" pitchFamily="34" charset="0"/>
              </a:rPr>
              <a:t>alimentos </a:t>
            </a:r>
            <a:r>
              <a:rPr lang="pt-BR" sz="1200" dirty="0">
                <a:latin typeface="Century Gothic" panose="020B0502020202020204" pitchFamily="34" charset="0"/>
              </a:rPr>
              <a:t>e agregação de valor.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r>
              <a:rPr lang="pt-BR" sz="1200" dirty="0"/>
              <a:t>	</a:t>
            </a:r>
          </a:p>
        </p:txBody>
      </p:sp>
      <p:sp>
        <p:nvSpPr>
          <p:cNvPr id="22" name="Retângulo de cantos arredondados 21">
            <a:hlinkClick r:id="rId6"/>
          </p:cNvPr>
          <p:cNvSpPr/>
          <p:nvPr/>
        </p:nvSpPr>
        <p:spPr>
          <a:xfrm>
            <a:off x="4803695" y="793314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3" name="Imagem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642" y="5379719"/>
            <a:ext cx="2672905" cy="3563873"/>
          </a:xfrm>
          <a:prstGeom prst="rect">
            <a:avLst/>
          </a:prstGeom>
          <a:effectLst>
            <a:outerShdw blurRad="50800" dist="38100" dir="10800000" algn="r" rotWithShape="0">
              <a:prstClr val="black">
                <a:alpha val="40000"/>
              </a:prstClr>
            </a:outerShdw>
          </a:effectLst>
        </p:spPr>
      </p:pic>
      <p:sp>
        <p:nvSpPr>
          <p:cNvPr id="16" name="Retângulo de cantos arredondados 15">
            <a:hlinkClick r:id="rId8"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4" name="Retângulo de cantos arredondados 23"/>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5" name="Retângulo de cantos arredondados 24"/>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0"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484584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4" name="CaixaDeTexto 3"/>
          <p:cNvSpPr txBox="1"/>
          <p:nvPr/>
        </p:nvSpPr>
        <p:spPr>
          <a:xfrm>
            <a:off x="4892873" y="1104747"/>
            <a:ext cx="6647974" cy="2354491"/>
          </a:xfrm>
          <a:prstGeom prst="rect">
            <a:avLst/>
          </a:prstGeom>
          <a:noFill/>
        </p:spPr>
        <p:txBody>
          <a:bodyPr wrap="none" rtlCol="0">
            <a:spAutoFit/>
          </a:bodyPr>
          <a:lstStyle/>
          <a:p>
            <a:r>
              <a:rPr lang="pt-BR" b="1" i="1" dirty="0"/>
              <a:t>Arquivo Brasileiro de </a:t>
            </a:r>
            <a:r>
              <a:rPr lang="pt-BR" b="1" dirty="0"/>
              <a:t>Medicina Veterinária e Zootecnia </a:t>
            </a:r>
            <a:r>
              <a:rPr lang="pt-BR" dirty="0"/>
              <a:t>	</a:t>
            </a:r>
          </a:p>
          <a:p>
            <a:r>
              <a:rPr lang="pt-BR" b="1" dirty="0" smtClean="0"/>
              <a:t> </a:t>
            </a:r>
            <a:r>
              <a:rPr lang="pt-BR" dirty="0"/>
              <a:t>	</a:t>
            </a:r>
          </a:p>
          <a:p>
            <a:r>
              <a:rPr lang="pt-BR" dirty="0"/>
              <a:t>	</a:t>
            </a:r>
          </a:p>
          <a:p>
            <a:r>
              <a:rPr lang="pt-BR" dirty="0"/>
              <a:t>	</a:t>
            </a:r>
          </a:p>
          <a:p>
            <a:r>
              <a:rPr lang="pt-BR" dirty="0"/>
              <a:t>	</a:t>
            </a:r>
          </a:p>
          <a:p>
            <a:r>
              <a:rPr lang="pt-BR" dirty="0"/>
              <a:t>	</a:t>
            </a:r>
          </a:p>
          <a:p>
            <a:r>
              <a:rPr lang="pt-BR" dirty="0"/>
              <a:t>	</a:t>
            </a:r>
          </a:p>
        </p:txBody>
      </p:sp>
      <p:sp>
        <p:nvSpPr>
          <p:cNvPr id="5" name="CaixaDeTexto 4"/>
          <p:cNvSpPr txBox="1"/>
          <p:nvPr/>
        </p:nvSpPr>
        <p:spPr>
          <a:xfrm>
            <a:off x="4892872" y="1935241"/>
            <a:ext cx="7005758" cy="1938992"/>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Agroecologia e Desenvolvimento Rural Sustentável </a:t>
            </a:r>
            <a:r>
              <a:rPr lang="pt-BR" sz="1200" dirty="0">
                <a:latin typeface="Century Gothic" panose="020B0502020202020204" pitchFamily="34" charset="0"/>
              </a:rPr>
              <a:t>é </a:t>
            </a:r>
            <a:r>
              <a:rPr lang="pt-BR" sz="1200" dirty="0" smtClean="0">
                <a:latin typeface="Century Gothic" panose="020B0502020202020204" pitchFamily="34" charset="0"/>
              </a:rPr>
              <a:t>publicada </a:t>
            </a:r>
            <a:r>
              <a:rPr lang="pt-BR" sz="1200" dirty="0">
                <a:latin typeface="Century Gothic" panose="020B0502020202020204" pitchFamily="34" charset="0"/>
              </a:rPr>
              <a:t>em edições quadrimestrais. Ela reforça a concepção de </a:t>
            </a:r>
            <a:r>
              <a:rPr lang="pt-BR" sz="1200" dirty="0" smtClean="0">
                <a:latin typeface="Century Gothic" panose="020B0502020202020204" pitchFamily="34" charset="0"/>
              </a:rPr>
              <a:t>Agroecologia </a:t>
            </a:r>
            <a:r>
              <a:rPr lang="pt-BR" sz="1200" dirty="0">
                <a:latin typeface="Century Gothic" panose="020B0502020202020204" pitchFamily="34" charset="0"/>
              </a:rPr>
              <a:t>enquanto ciência ou campo de conhecimento que </a:t>
            </a:r>
            <a:r>
              <a:rPr lang="pt-BR" sz="1200" dirty="0" smtClean="0">
                <a:latin typeface="Century Gothic" panose="020B0502020202020204" pitchFamily="34" charset="0"/>
              </a:rPr>
              <a:t>articula </a:t>
            </a:r>
            <a:r>
              <a:rPr lang="pt-BR" sz="1200" dirty="0">
                <a:latin typeface="Century Gothic" panose="020B0502020202020204" pitchFamily="34" charset="0"/>
              </a:rPr>
              <a:t>distintos saberes (acadêmicos ou tradicionais) e aporta um </a:t>
            </a:r>
          </a:p>
          <a:p>
            <a:pPr algn="just"/>
            <a:r>
              <a:rPr lang="pt-BR" sz="1200" dirty="0">
                <a:latin typeface="Century Gothic" panose="020B0502020202020204" pitchFamily="34" charset="0"/>
              </a:rPr>
              <a:t>conjunto de ferramentas, conceituais e metodológicas, e de </a:t>
            </a:r>
            <a:r>
              <a:rPr lang="pt-BR" sz="1200" dirty="0" smtClean="0">
                <a:latin typeface="Century Gothic" panose="020B0502020202020204" pitchFamily="34" charset="0"/>
              </a:rPr>
              <a:t>princípios </a:t>
            </a:r>
            <a:r>
              <a:rPr lang="pt-BR" sz="1200" dirty="0">
                <a:latin typeface="Century Gothic" panose="020B0502020202020204" pitchFamily="34" charset="0"/>
              </a:rPr>
              <a:t>para a construção de estilos de agricultura de base </a:t>
            </a:r>
            <a:r>
              <a:rPr lang="pt-BR" sz="1200" dirty="0" smtClean="0">
                <a:latin typeface="Century Gothic" panose="020B0502020202020204" pitchFamily="34" charset="0"/>
              </a:rPr>
              <a:t>ecológica</a:t>
            </a:r>
            <a:r>
              <a:rPr lang="pt-BR" sz="1200" dirty="0">
                <a:latin typeface="Century Gothic" panose="020B0502020202020204" pitchFamily="34" charset="0"/>
              </a:rPr>
              <a:t>, assim como de modelos de desenvolvimento rural </a:t>
            </a:r>
            <a:r>
              <a:rPr lang="pt-BR" sz="1200" dirty="0" smtClean="0">
                <a:latin typeface="Century Gothic" panose="020B0502020202020204" pitchFamily="34" charset="0"/>
              </a:rPr>
              <a:t>sustentável</a:t>
            </a:r>
            <a:r>
              <a:rPr lang="pt-BR" sz="1200" dirty="0">
                <a:latin typeface="Century Gothic" panose="020B0502020202020204" pitchFamily="34" charset="0"/>
              </a:rPr>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6" name="Retângulo de cantos arredondados 5">
            <a:hlinkClick r:id="rId3"/>
          </p:cNvPr>
          <p:cNvSpPr/>
          <p:nvPr/>
        </p:nvSpPr>
        <p:spPr>
          <a:xfrm>
            <a:off x="4972882" y="328023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CaixaDeTexto 10"/>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14" name="Retângulo de cantos arredondados 13">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3889" y="1134985"/>
            <a:ext cx="2677659" cy="3573567"/>
          </a:xfrm>
          <a:prstGeom prst="rect">
            <a:avLst/>
          </a:prstGeom>
        </p:spPr>
      </p:pic>
      <p:sp>
        <p:nvSpPr>
          <p:cNvPr id="19" name="Retângulo 18"/>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19"/>
          <p:cNvSpPr/>
          <p:nvPr/>
        </p:nvSpPr>
        <p:spPr>
          <a:xfrm>
            <a:off x="1523889" y="5241296"/>
            <a:ext cx="2589371" cy="3591355"/>
          </a:xfrm>
          <a:prstGeom prst="rect">
            <a:avLst/>
          </a:prstGeom>
          <a:solidFill>
            <a:srgbClr val="17A114"/>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p:cNvSpPr txBox="1"/>
          <p:nvPr/>
        </p:nvSpPr>
        <p:spPr>
          <a:xfrm>
            <a:off x="4770952" y="5257151"/>
            <a:ext cx="8019217" cy="415498"/>
          </a:xfrm>
          <a:prstGeom prst="rect">
            <a:avLst/>
          </a:prstGeom>
          <a:noFill/>
        </p:spPr>
        <p:txBody>
          <a:bodyPr wrap="square" rtlCol="0">
            <a:spAutoFit/>
          </a:bodyPr>
          <a:lstStyle/>
          <a:p>
            <a:r>
              <a:rPr lang="pt-BR" b="1" dirty="0"/>
              <a:t>Custos e @</a:t>
            </a:r>
            <a:r>
              <a:rPr lang="pt-BR" b="1" dirty="0" err="1"/>
              <a:t>gronegócio</a:t>
            </a:r>
            <a:r>
              <a:rPr lang="pt-BR" b="1" dirty="0"/>
              <a:t> </a:t>
            </a:r>
            <a:r>
              <a:rPr lang="pt-BR" b="1" dirty="0" err="1"/>
              <a:t>on</a:t>
            </a:r>
            <a:r>
              <a:rPr lang="pt-BR" b="1" dirty="0"/>
              <a:t> </a:t>
            </a:r>
            <a:r>
              <a:rPr lang="pt-BR" b="1" dirty="0" err="1"/>
              <a:t>line</a:t>
            </a:r>
            <a:r>
              <a:rPr lang="pt-BR" b="1" dirty="0"/>
              <a:t> </a:t>
            </a:r>
            <a:r>
              <a:rPr lang="pt-BR" dirty="0"/>
              <a:t>	</a:t>
            </a:r>
          </a:p>
        </p:txBody>
      </p:sp>
      <p:sp>
        <p:nvSpPr>
          <p:cNvPr id="22" name="CaixaDeTexto 21"/>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23" name="Retângulo de cantos arredondados 22">
            <a:hlinkClick r:id="rId8"/>
          </p:cNvPr>
          <p:cNvSpPr/>
          <p:nvPr/>
        </p:nvSpPr>
        <p:spPr>
          <a:xfrm>
            <a:off x="4803695" y="715590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4" name="CaixaDeTexto 23"/>
          <p:cNvSpPr txBox="1"/>
          <p:nvPr/>
        </p:nvSpPr>
        <p:spPr>
          <a:xfrm>
            <a:off x="4770952" y="6087645"/>
            <a:ext cx="7005758" cy="830997"/>
          </a:xfrm>
          <a:prstGeom prst="rect">
            <a:avLst/>
          </a:prstGeom>
          <a:noFill/>
        </p:spPr>
        <p:txBody>
          <a:bodyPr wrap="square" rtlCol="0">
            <a:spAutoFit/>
          </a:bodyPr>
          <a:lstStyle/>
          <a:p>
            <a:pPr algn="just"/>
            <a:r>
              <a:rPr lang="pt-BR" sz="1200" i="1" dirty="0">
                <a:latin typeface="Century Gothic" panose="020B0502020202020204" pitchFamily="34" charset="0"/>
              </a:rPr>
              <a:t>Custos e @</a:t>
            </a:r>
            <a:r>
              <a:rPr lang="pt-BR" sz="1200" i="1" dirty="0" err="1">
                <a:latin typeface="Century Gothic" panose="020B0502020202020204" pitchFamily="34" charset="0"/>
              </a:rPr>
              <a:t>gronegócio</a:t>
            </a:r>
            <a:r>
              <a:rPr lang="pt-BR" sz="1200" i="1" dirty="0">
                <a:latin typeface="Century Gothic" panose="020B0502020202020204" pitchFamily="34" charset="0"/>
              </a:rPr>
              <a:t> </a:t>
            </a:r>
            <a:r>
              <a:rPr lang="pt-BR" sz="1200" i="1" dirty="0" err="1">
                <a:latin typeface="Century Gothic" panose="020B0502020202020204" pitchFamily="34" charset="0"/>
              </a:rPr>
              <a:t>on</a:t>
            </a:r>
            <a:r>
              <a:rPr lang="pt-BR" sz="1200" i="1" dirty="0">
                <a:latin typeface="Century Gothic" panose="020B0502020202020204" pitchFamily="34" charset="0"/>
              </a:rPr>
              <a:t> </a:t>
            </a:r>
            <a:r>
              <a:rPr lang="pt-BR" sz="1200" i="1" dirty="0" err="1">
                <a:latin typeface="Century Gothic" panose="020B0502020202020204" pitchFamily="34" charset="0"/>
              </a:rPr>
              <a:t>line</a:t>
            </a:r>
            <a:r>
              <a:rPr lang="pt-BR" sz="1200" i="1" dirty="0">
                <a:latin typeface="Century Gothic" panose="020B0502020202020204" pitchFamily="34" charset="0"/>
              </a:rPr>
              <a:t> </a:t>
            </a:r>
            <a:r>
              <a:rPr lang="pt-BR" sz="1200" dirty="0">
                <a:latin typeface="Century Gothic" panose="020B0502020202020204" pitchFamily="34" charset="0"/>
              </a:rPr>
              <a:t>é um periódico eletrônico que tem </a:t>
            </a:r>
            <a:r>
              <a:rPr lang="pt-BR" sz="1200" dirty="0" smtClean="0">
                <a:latin typeface="Century Gothic" panose="020B0502020202020204" pitchFamily="34" charset="0"/>
              </a:rPr>
              <a:t>por </a:t>
            </a:r>
            <a:r>
              <a:rPr lang="pt-BR" sz="1200" dirty="0">
                <a:latin typeface="Century Gothic" panose="020B0502020202020204" pitchFamily="34" charset="0"/>
              </a:rPr>
              <a:t>objetivo a publicação e veiculação ampla de trabalhos </a:t>
            </a:r>
            <a:r>
              <a:rPr lang="pt-BR" sz="1200" dirty="0" smtClean="0">
                <a:latin typeface="Century Gothic" panose="020B0502020202020204" pitchFamily="34" charset="0"/>
              </a:rPr>
              <a:t>científicos </a:t>
            </a:r>
            <a:r>
              <a:rPr lang="pt-BR" sz="1200" dirty="0">
                <a:latin typeface="Century Gothic" panose="020B0502020202020204" pitchFamily="34" charset="0"/>
              </a:rPr>
              <a:t>elaborados a partir de um enfoque específico e inovador </a:t>
            </a:r>
            <a:r>
              <a:rPr lang="pt-BR" sz="1200" dirty="0" smtClean="0">
                <a:latin typeface="Century Gothic" panose="020B0502020202020204" pitchFamily="34" charset="0"/>
              </a:rPr>
              <a:t>para </a:t>
            </a:r>
            <a:r>
              <a:rPr lang="pt-BR" sz="1200" dirty="0">
                <a:latin typeface="Century Gothic" panose="020B0502020202020204" pitchFamily="34" charset="0"/>
              </a:rPr>
              <a:t>a comunidade acadêmica no que se refere à interface entre </a:t>
            </a:r>
            <a:r>
              <a:rPr lang="pt-BR" sz="1200" dirty="0" smtClean="0">
                <a:latin typeface="Century Gothic" panose="020B0502020202020204" pitchFamily="34" charset="0"/>
              </a:rPr>
              <a:t>custos </a:t>
            </a:r>
            <a:r>
              <a:rPr lang="pt-BR" sz="1200" dirty="0">
                <a:latin typeface="Century Gothic" panose="020B0502020202020204" pitchFamily="34" charset="0"/>
              </a:rPr>
              <a:t>e agronegócio.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p:txBody>
      </p:sp>
      <p:pic>
        <p:nvPicPr>
          <p:cNvPr id="25" name="Imagem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8319" y="6691995"/>
            <a:ext cx="2328798" cy="226647"/>
          </a:xfrm>
          <a:prstGeom prst="rect">
            <a:avLst/>
          </a:prstGeom>
        </p:spPr>
      </p:pic>
    </p:spTree>
    <p:extLst>
      <p:ext uri="{BB962C8B-B14F-4D97-AF65-F5344CB8AC3E}">
        <p14:creationId xmlns:p14="http://schemas.microsoft.com/office/powerpoint/2010/main" val="3935016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4" name="CaixaDeTexto 3"/>
          <p:cNvSpPr txBox="1"/>
          <p:nvPr/>
        </p:nvSpPr>
        <p:spPr>
          <a:xfrm>
            <a:off x="4892873" y="1104747"/>
            <a:ext cx="4493538" cy="2677656"/>
          </a:xfrm>
          <a:prstGeom prst="rect">
            <a:avLst/>
          </a:prstGeom>
          <a:noFill/>
        </p:spPr>
        <p:txBody>
          <a:bodyPr wrap="none" rtlCol="0">
            <a:spAutoFit/>
          </a:bodyPr>
          <a:lstStyle/>
          <a:p>
            <a:r>
              <a:rPr lang="pt-BR" b="1" dirty="0"/>
              <a:t>Revista Brasileira de Zootecnia </a:t>
            </a:r>
            <a:r>
              <a:rPr lang="pt-BR" dirty="0"/>
              <a:t>	</a:t>
            </a:r>
          </a:p>
          <a:p>
            <a:r>
              <a:rPr lang="pt-BR" dirty="0"/>
              <a:t>	</a:t>
            </a:r>
          </a:p>
          <a:p>
            <a:r>
              <a:rPr lang="pt-BR" b="1" dirty="0" smtClean="0"/>
              <a:t> </a:t>
            </a:r>
            <a:r>
              <a:rPr lang="pt-BR" dirty="0"/>
              <a:t>	</a:t>
            </a:r>
          </a:p>
          <a:p>
            <a:r>
              <a:rPr lang="pt-BR" dirty="0"/>
              <a:t>	</a:t>
            </a:r>
          </a:p>
          <a:p>
            <a:r>
              <a:rPr lang="pt-BR" dirty="0"/>
              <a:t>	</a:t>
            </a:r>
          </a:p>
          <a:p>
            <a:r>
              <a:rPr lang="pt-BR" dirty="0"/>
              <a:t>	</a:t>
            </a:r>
          </a:p>
          <a:p>
            <a:r>
              <a:rPr lang="pt-BR" dirty="0"/>
              <a:t>	</a:t>
            </a:r>
          </a:p>
          <a:p>
            <a:r>
              <a:rPr lang="pt-BR" dirty="0"/>
              <a:t>	</a:t>
            </a:r>
          </a:p>
        </p:txBody>
      </p:sp>
      <p:sp>
        <p:nvSpPr>
          <p:cNvPr id="5" name="CaixaDeTexto 4"/>
          <p:cNvSpPr txBox="1"/>
          <p:nvPr/>
        </p:nvSpPr>
        <p:spPr>
          <a:xfrm>
            <a:off x="4892872" y="1935241"/>
            <a:ext cx="7005758" cy="1754326"/>
          </a:xfrm>
          <a:prstGeom prst="rect">
            <a:avLst/>
          </a:prstGeom>
          <a:noFill/>
        </p:spPr>
        <p:txBody>
          <a:bodyPr wrap="square" rtlCol="0">
            <a:spAutoFit/>
          </a:bodyPr>
          <a:lstStyle/>
          <a:p>
            <a:r>
              <a:rPr lang="pt-BR" sz="1200" dirty="0">
                <a:latin typeface="Century Gothic" panose="020B0502020202020204" pitchFamily="34" charset="0"/>
              </a:rPr>
              <a:t>A Revista Brasileira de Zootecnia (RBZ) é uma publicação mensal </a:t>
            </a:r>
            <a:r>
              <a:rPr lang="pt-BR" sz="1200" dirty="0" smtClean="0">
                <a:latin typeface="Century Gothic" panose="020B0502020202020204" pitchFamily="34" charset="0"/>
              </a:rPr>
              <a:t>da </a:t>
            </a:r>
            <a:r>
              <a:rPr lang="pt-BR" sz="1200" dirty="0">
                <a:latin typeface="Century Gothic" panose="020B0502020202020204" pitchFamily="34" charset="0"/>
              </a:rPr>
              <a:t>Sociedade Brasileira de Zootecnia (SBZ), com o objetivo de publicar artigos originais nas áreas de Aquicultura; </a:t>
            </a:r>
            <a:r>
              <a:rPr lang="pt-BR" sz="1200" dirty="0" err="1">
                <a:latin typeface="Century Gothic" panose="020B0502020202020204" pitchFamily="34" charset="0"/>
              </a:rPr>
              <a:t>Forragicultura</a:t>
            </a:r>
            <a:r>
              <a:rPr lang="pt-BR" sz="1200" dirty="0">
                <a:latin typeface="Century Gothic" panose="020B0502020202020204" pitchFamily="34" charset="0"/>
              </a:rPr>
              <a:t>; </a:t>
            </a:r>
            <a:r>
              <a:rPr lang="pt-BR" sz="1200" dirty="0" smtClean="0">
                <a:latin typeface="Century Gothic" panose="020B0502020202020204" pitchFamily="34" charset="0"/>
              </a:rPr>
              <a:t>Melhoramento</a:t>
            </a:r>
            <a:r>
              <a:rPr lang="pt-BR" sz="1200" dirty="0">
                <a:latin typeface="Century Gothic" panose="020B0502020202020204" pitchFamily="34" charset="0"/>
              </a:rPr>
              <a:t>, Genética e Reprodução; Ruminantes; </a:t>
            </a:r>
            <a:r>
              <a:rPr lang="pt-BR" sz="1200" dirty="0" smtClean="0">
                <a:latin typeface="Century Gothic" panose="020B0502020202020204" pitchFamily="34" charset="0"/>
              </a:rPr>
              <a:t>Não-Ruminantes</a:t>
            </a:r>
            <a:r>
              <a:rPr lang="pt-BR" sz="1200" dirty="0">
                <a:latin typeface="Century Gothic" panose="020B0502020202020204" pitchFamily="34" charset="0"/>
              </a:rPr>
              <a:t>; e Sistemas de Produção Animal e Agronegócio.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r>
              <a:rPr lang="pt-BR" sz="1200" dirty="0"/>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6" name="Retângulo de cantos arredondados 5">
            <a:hlinkClick r:id="rId3"/>
          </p:cNvPr>
          <p:cNvSpPr/>
          <p:nvPr/>
        </p:nvSpPr>
        <p:spPr>
          <a:xfrm>
            <a:off x="4803695" y="307435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14" name="Retângulo de cantos arredondados 13">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7566" y="1104747"/>
            <a:ext cx="2552821" cy="3238653"/>
          </a:xfrm>
          <a:prstGeom prst="rect">
            <a:avLst/>
          </a:prstGeom>
        </p:spPr>
      </p:pic>
      <p:sp>
        <p:nvSpPr>
          <p:cNvPr id="20" name="Retângulo 19"/>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1" name="CaixaDeTexto 20"/>
          <p:cNvSpPr txBox="1"/>
          <p:nvPr/>
        </p:nvSpPr>
        <p:spPr>
          <a:xfrm>
            <a:off x="4770952" y="5257151"/>
            <a:ext cx="8019217" cy="3000821"/>
          </a:xfrm>
          <a:prstGeom prst="rect">
            <a:avLst/>
          </a:prstGeom>
          <a:noFill/>
        </p:spPr>
        <p:txBody>
          <a:bodyPr wrap="square" rtlCol="0">
            <a:spAutoFit/>
          </a:bodyPr>
          <a:lstStyle/>
          <a:p>
            <a:r>
              <a:rPr lang="pt-BR" b="1" dirty="0"/>
              <a:t>Revista Economia e Agronegócio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22" name="CaixaDeTexto 21"/>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23" name="Retângulo de cantos arredondados 22">
            <a:hlinkClick r:id="rId8"/>
          </p:cNvPr>
          <p:cNvSpPr/>
          <p:nvPr/>
        </p:nvSpPr>
        <p:spPr>
          <a:xfrm>
            <a:off x="4803695" y="675585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4" name="CaixaDeTexto 23"/>
          <p:cNvSpPr txBox="1"/>
          <p:nvPr/>
        </p:nvSpPr>
        <p:spPr>
          <a:xfrm>
            <a:off x="4770952" y="6144795"/>
            <a:ext cx="7005758" cy="646331"/>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de Economia e Agronegócio </a:t>
            </a:r>
            <a:r>
              <a:rPr lang="pt-BR" sz="1200" dirty="0">
                <a:latin typeface="Century Gothic" panose="020B0502020202020204" pitchFamily="34" charset="0"/>
              </a:rPr>
              <a:t>(REA) é publicada </a:t>
            </a:r>
            <a:r>
              <a:rPr lang="pt-BR" sz="1200" dirty="0" smtClean="0">
                <a:latin typeface="Century Gothic" panose="020B0502020202020204" pitchFamily="34" charset="0"/>
              </a:rPr>
              <a:t>trimestralmente </a:t>
            </a:r>
            <a:r>
              <a:rPr lang="pt-BR" sz="1200" dirty="0">
                <a:latin typeface="Century Gothic" panose="020B0502020202020204" pitchFamily="34" charset="0"/>
              </a:rPr>
              <a:t>pela Universidade Federal de Viçosa (UFV</a:t>
            </a:r>
            <a:r>
              <a:rPr lang="pt-BR" sz="1200" dirty="0" smtClean="0">
                <a:latin typeface="Century Gothic" panose="020B0502020202020204" pitchFamily="34" charset="0"/>
              </a:rPr>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smtClean="0">
                <a:latin typeface="Century Gothic" panose="020B0502020202020204" pitchFamily="34" charset="0"/>
              </a:rPr>
              <a:t> </a:t>
            </a:r>
            <a:r>
              <a:rPr lang="pt-BR" sz="1200" dirty="0">
                <a:latin typeface="Century Gothic" panose="020B0502020202020204" pitchFamily="34" charset="0"/>
              </a:rPr>
              <a:t>	</a:t>
            </a:r>
          </a:p>
        </p:txBody>
      </p:sp>
      <p:pic>
        <p:nvPicPr>
          <p:cNvPr id="25" name="Imagem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1258" y="5133022"/>
            <a:ext cx="2569271" cy="353274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63212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CaixaDeTexto 4"/>
          <p:cNvSpPr txBox="1"/>
          <p:nvPr/>
        </p:nvSpPr>
        <p:spPr>
          <a:xfrm>
            <a:off x="4766170" y="1290337"/>
            <a:ext cx="3416320" cy="3000821"/>
          </a:xfrm>
          <a:prstGeom prst="rect">
            <a:avLst/>
          </a:prstGeom>
          <a:noFill/>
        </p:spPr>
        <p:txBody>
          <a:bodyPr wrap="none" rtlCol="0">
            <a:spAutoFit/>
          </a:bodyPr>
          <a:lstStyle/>
          <a:p>
            <a:r>
              <a:rPr lang="pt-BR" b="1" dirty="0"/>
              <a:t>Engenharia na Agricultura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a:p>
            <a:r>
              <a:rPr lang="pt-BR" dirty="0"/>
              <a:t>	</a:t>
            </a:r>
          </a:p>
          <a:p>
            <a:r>
              <a:rPr lang="pt-BR" dirty="0"/>
              <a:t>	</a:t>
            </a:r>
          </a:p>
          <a:p>
            <a:r>
              <a:rPr lang="pt-BR" dirty="0"/>
              <a:t>	</a:t>
            </a:r>
          </a:p>
        </p:txBody>
      </p:sp>
      <p:sp>
        <p:nvSpPr>
          <p:cNvPr id="6" name="CaixaDeTexto 5"/>
          <p:cNvSpPr txBox="1"/>
          <p:nvPr/>
        </p:nvSpPr>
        <p:spPr>
          <a:xfrm>
            <a:off x="4766169" y="2120831"/>
            <a:ext cx="7005758" cy="1569660"/>
          </a:xfrm>
          <a:prstGeom prst="rect">
            <a:avLst/>
          </a:prstGeom>
          <a:noFill/>
        </p:spPr>
        <p:txBody>
          <a:bodyPr wrap="square" rtlCol="0">
            <a:spAutoFit/>
          </a:bodyPr>
          <a:lstStyle/>
          <a:p>
            <a:r>
              <a:rPr lang="pt-BR" sz="1200" i="1" dirty="0">
                <a:latin typeface="Century Gothic" panose="020B0502020202020204" pitchFamily="34" charset="0"/>
              </a:rPr>
              <a:t>A revista Engenharia na Agricultura é uma publicação bimestral </a:t>
            </a:r>
            <a:r>
              <a:rPr lang="pt-BR" sz="1200" i="1" dirty="0" smtClean="0">
                <a:latin typeface="Century Gothic" panose="020B0502020202020204" pitchFamily="34" charset="0"/>
              </a:rPr>
              <a:t>que </a:t>
            </a:r>
            <a:r>
              <a:rPr lang="pt-BR" sz="1200" i="1" dirty="0">
                <a:latin typeface="Century Gothic" panose="020B0502020202020204" pitchFamily="34" charset="0"/>
              </a:rPr>
              <a:t>tem como objetivo divulgar e difundir a produção científica </a:t>
            </a:r>
            <a:r>
              <a:rPr lang="pt-BR" sz="1200" i="1" dirty="0" smtClean="0">
                <a:latin typeface="Century Gothic" panose="020B0502020202020204" pitchFamily="34" charset="0"/>
              </a:rPr>
              <a:t>das </a:t>
            </a:r>
            <a:r>
              <a:rPr lang="pt-BR" sz="1200" i="1" dirty="0">
                <a:latin typeface="Century Gothic" panose="020B0502020202020204" pitchFamily="34" charset="0"/>
              </a:rPr>
              <a:t>diversas áreas da Engenharia Agrícola.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endParaRPr lang="pt-BR" sz="1200" i="1" dirty="0">
              <a:latin typeface="Century Gothic" panose="020B0502020202020204" pitchFamily="34" charset="0"/>
            </a:endParaRPr>
          </a:p>
          <a:p>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7" name="Retângulo de cantos arredondados 6">
            <a:hlinkClick r:id="rId3"/>
          </p:cNvPr>
          <p:cNvSpPr/>
          <p:nvPr/>
        </p:nvSpPr>
        <p:spPr>
          <a:xfrm>
            <a:off x="4770952" y="289368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CaixaDeTexto 10"/>
          <p:cNvSpPr txBox="1"/>
          <p:nvPr/>
        </p:nvSpPr>
        <p:spPr>
          <a:xfrm>
            <a:off x="4766170" y="1773913"/>
            <a:ext cx="1034514" cy="415498"/>
          </a:xfrm>
          <a:prstGeom prst="rect">
            <a:avLst/>
          </a:prstGeom>
          <a:noFill/>
        </p:spPr>
        <p:txBody>
          <a:bodyPr wrap="none" rtlCol="0">
            <a:spAutoFit/>
          </a:bodyPr>
          <a:lstStyle/>
          <a:p>
            <a:r>
              <a:rPr lang="pt-BR" dirty="0" smtClean="0"/>
              <a:t>Sinopse</a:t>
            </a:r>
            <a:endParaRPr lang="pt-BR" dirty="0"/>
          </a:p>
        </p:txBody>
      </p:sp>
      <p:sp>
        <p:nvSpPr>
          <p:cNvPr id="13" name="Retângulo de cantos arredondados 12">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1259" y="1289827"/>
            <a:ext cx="2569271" cy="3504901"/>
          </a:xfrm>
          <a:prstGeom prst="rect">
            <a:avLst/>
          </a:prstGeom>
          <a:effectLst>
            <a:outerShdw blurRad="50800" dist="38100" dir="10800000" algn="r" rotWithShape="0">
              <a:prstClr val="black">
                <a:alpha val="40000"/>
              </a:prstClr>
            </a:outerShdw>
          </a:effectLst>
        </p:spPr>
      </p:pic>
      <p:sp>
        <p:nvSpPr>
          <p:cNvPr id="19" name="Retângulo 18"/>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CaixaDeTexto 19"/>
          <p:cNvSpPr txBox="1"/>
          <p:nvPr/>
        </p:nvSpPr>
        <p:spPr>
          <a:xfrm>
            <a:off x="4770952" y="5268581"/>
            <a:ext cx="8019217" cy="3323987"/>
          </a:xfrm>
          <a:prstGeom prst="rect">
            <a:avLst/>
          </a:prstGeom>
          <a:noFill/>
        </p:spPr>
        <p:txBody>
          <a:bodyPr wrap="square" rtlCol="0">
            <a:spAutoFit/>
          </a:bodyPr>
          <a:lstStyle/>
          <a:p>
            <a:r>
              <a:rPr lang="pt-BR" b="1" dirty="0"/>
              <a:t>Boletim da Indústria Animal </a:t>
            </a:r>
            <a:r>
              <a:rPr lang="pt-BR" dirty="0"/>
              <a:t>	</a:t>
            </a:r>
          </a:p>
          <a:p>
            <a:r>
              <a:rPr lang="pt-BR" dirty="0"/>
              <a:t>	</a:t>
            </a:r>
          </a:p>
          <a:p>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21" name="CaixaDeTexto 20"/>
          <p:cNvSpPr txBox="1"/>
          <p:nvPr/>
        </p:nvSpPr>
        <p:spPr>
          <a:xfrm>
            <a:off x="4770953" y="5797877"/>
            <a:ext cx="1034514" cy="415498"/>
          </a:xfrm>
          <a:prstGeom prst="rect">
            <a:avLst/>
          </a:prstGeom>
          <a:noFill/>
        </p:spPr>
        <p:txBody>
          <a:bodyPr wrap="none" rtlCol="0">
            <a:spAutoFit/>
          </a:bodyPr>
          <a:lstStyle/>
          <a:p>
            <a:r>
              <a:rPr lang="pt-BR" dirty="0" smtClean="0"/>
              <a:t>Sinopse</a:t>
            </a:r>
            <a:endParaRPr lang="pt-BR" dirty="0"/>
          </a:p>
        </p:txBody>
      </p:sp>
      <p:sp>
        <p:nvSpPr>
          <p:cNvPr id="22" name="CaixaDeTexto 21"/>
          <p:cNvSpPr txBox="1"/>
          <p:nvPr/>
        </p:nvSpPr>
        <p:spPr>
          <a:xfrm>
            <a:off x="4794889" y="6213375"/>
            <a:ext cx="7005758" cy="1938992"/>
          </a:xfrm>
          <a:prstGeom prst="rect">
            <a:avLst/>
          </a:prstGeom>
          <a:noFill/>
        </p:spPr>
        <p:txBody>
          <a:bodyPr wrap="square" rtlCol="0">
            <a:spAutoFit/>
          </a:bodyPr>
          <a:lstStyle/>
          <a:p>
            <a:pPr algn="just"/>
            <a:r>
              <a:rPr lang="pt-BR" sz="1200" dirty="0">
                <a:latin typeface="Century Gothic" panose="020B0502020202020204" pitchFamily="34" charset="0"/>
              </a:rPr>
              <a:t>O </a:t>
            </a:r>
            <a:r>
              <a:rPr lang="pt-BR" sz="1200" i="1" dirty="0">
                <a:latin typeface="Century Gothic" panose="020B0502020202020204" pitchFamily="34" charset="0"/>
              </a:rPr>
              <a:t>Boletim da Indústria Animal </a:t>
            </a:r>
            <a:r>
              <a:rPr lang="pt-BR" sz="1200" dirty="0">
                <a:latin typeface="Century Gothic" panose="020B0502020202020204" pitchFamily="34" charset="0"/>
              </a:rPr>
              <a:t>é publicado pelo Instituto de </a:t>
            </a:r>
            <a:r>
              <a:rPr lang="pt-BR" sz="1200" dirty="0" smtClean="0">
                <a:latin typeface="Century Gothic" panose="020B0502020202020204" pitchFamily="34" charset="0"/>
              </a:rPr>
              <a:t>Zootecnia </a:t>
            </a:r>
            <a:r>
              <a:rPr lang="pt-BR" sz="1200" dirty="0">
                <a:latin typeface="Century Gothic" panose="020B0502020202020204" pitchFamily="34" charset="0"/>
              </a:rPr>
              <a:t>da Secretaria Estadual de Agricultura e Abastecimento </a:t>
            </a:r>
            <a:r>
              <a:rPr lang="pt-BR" sz="1200" dirty="0" smtClean="0">
                <a:latin typeface="Century Gothic" panose="020B0502020202020204" pitchFamily="34" charset="0"/>
              </a:rPr>
              <a:t>(</a:t>
            </a:r>
            <a:r>
              <a:rPr lang="pt-BR" sz="1200" dirty="0">
                <a:latin typeface="Century Gothic" panose="020B0502020202020204" pitchFamily="34" charset="0"/>
              </a:rPr>
              <a:t>SAA) do Estado de São Paulo. Divulga pesquisas científicas nas </a:t>
            </a:r>
            <a:r>
              <a:rPr lang="pt-BR" sz="1200" dirty="0" smtClean="0">
                <a:latin typeface="Century Gothic" panose="020B0502020202020204" pitchFamily="34" charset="0"/>
              </a:rPr>
              <a:t>áreas </a:t>
            </a:r>
            <a:r>
              <a:rPr lang="pt-BR" sz="1200" dirty="0">
                <a:latin typeface="Century Gothic" panose="020B0502020202020204" pitchFamily="34" charset="0"/>
              </a:rPr>
              <a:t>de produção animal e pastagens, tem como objetivo: </a:t>
            </a:r>
            <a:r>
              <a:rPr lang="pt-BR" sz="1200" dirty="0" smtClean="0">
                <a:latin typeface="Century Gothic" panose="020B0502020202020204" pitchFamily="34" charset="0"/>
              </a:rPr>
              <a:t>"</a:t>
            </a:r>
            <a:r>
              <a:rPr lang="pt-BR" sz="1200" dirty="0">
                <a:latin typeface="Century Gothic" panose="020B0502020202020204" pitchFamily="34" charset="0"/>
              </a:rPr>
              <a:t>Desenvolver e transferir tecnologia e insumos para a </a:t>
            </a:r>
            <a:r>
              <a:rPr lang="pt-BR" sz="1200" dirty="0" smtClean="0">
                <a:latin typeface="Century Gothic" panose="020B0502020202020204" pitchFamily="34" charset="0"/>
              </a:rPr>
              <a:t>sustentabilidade </a:t>
            </a:r>
            <a:r>
              <a:rPr lang="pt-BR" sz="1200" dirty="0">
                <a:latin typeface="Century Gothic" panose="020B0502020202020204" pitchFamily="34" charset="0"/>
              </a:rPr>
              <a:t>dos sistemas de produção animal</a:t>
            </a:r>
            <a:r>
              <a:rPr lang="pt-BR" sz="1200" dirty="0" smtClean="0">
                <a:latin typeface="Century Gothic" panose="020B0502020202020204" pitchFamily="34" charset="0"/>
              </a:rPr>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smtClean="0">
                <a:latin typeface="Century Gothic" panose="020B0502020202020204" pitchFamily="34" charset="0"/>
              </a:rPr>
              <a:t> </a:t>
            </a:r>
            <a:r>
              <a:rPr lang="pt-BR" sz="1200" dirty="0"/>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pic>
        <p:nvPicPr>
          <p:cNvPr id="23" name="Imagem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8359" y="5268581"/>
            <a:ext cx="2480731" cy="3157294"/>
          </a:xfrm>
          <a:prstGeom prst="rect">
            <a:avLst/>
          </a:prstGeom>
          <a:effectLst>
            <a:outerShdw blurRad="50800" dist="38100" dir="10800000" algn="r" rotWithShape="0">
              <a:prstClr val="black">
                <a:alpha val="40000"/>
              </a:prstClr>
            </a:outerShdw>
          </a:effectLst>
        </p:spPr>
      </p:pic>
      <p:sp>
        <p:nvSpPr>
          <p:cNvPr id="24" name="Retângulo de cantos arredondados 23">
            <a:hlinkClick r:id="rId9"/>
          </p:cNvPr>
          <p:cNvSpPr/>
          <p:nvPr/>
        </p:nvSpPr>
        <p:spPr>
          <a:xfrm>
            <a:off x="4860447" y="7352967"/>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0"/>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381128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4" name="CaixaDeTexto 3"/>
          <p:cNvSpPr txBox="1"/>
          <p:nvPr/>
        </p:nvSpPr>
        <p:spPr>
          <a:xfrm>
            <a:off x="4766170" y="1290337"/>
            <a:ext cx="2339102" cy="2677656"/>
          </a:xfrm>
          <a:prstGeom prst="rect">
            <a:avLst/>
          </a:prstGeom>
          <a:noFill/>
        </p:spPr>
        <p:txBody>
          <a:bodyPr wrap="none" rtlCol="0">
            <a:spAutoFit/>
          </a:bodyPr>
          <a:lstStyle/>
          <a:p>
            <a:r>
              <a:rPr lang="pt-BR" b="1" dirty="0"/>
              <a:t>Revista Ceres </a:t>
            </a:r>
            <a:r>
              <a:rPr lang="pt-BR" dirty="0"/>
              <a:t>	</a:t>
            </a:r>
          </a:p>
          <a:p>
            <a:r>
              <a:rPr lang="pt-BR" dirty="0"/>
              <a:t>	</a:t>
            </a:r>
          </a:p>
          <a:p>
            <a:r>
              <a:rPr lang="pt-BR" b="1" dirty="0" smtClean="0"/>
              <a:t> </a:t>
            </a:r>
            <a:r>
              <a:rPr lang="pt-BR" dirty="0"/>
              <a:t>	</a:t>
            </a:r>
          </a:p>
          <a:p>
            <a:r>
              <a:rPr lang="pt-BR" dirty="0"/>
              <a:t>	</a:t>
            </a:r>
          </a:p>
          <a:p>
            <a:r>
              <a:rPr lang="pt-BR" dirty="0"/>
              <a:t>	</a:t>
            </a:r>
          </a:p>
          <a:p>
            <a:r>
              <a:rPr lang="pt-BR" dirty="0"/>
              <a:t>	</a:t>
            </a:r>
          </a:p>
          <a:p>
            <a:r>
              <a:rPr lang="pt-BR" dirty="0"/>
              <a:t>	</a:t>
            </a:r>
          </a:p>
          <a:p>
            <a:r>
              <a:rPr lang="pt-BR" dirty="0"/>
              <a:t>	</a:t>
            </a:r>
          </a:p>
        </p:txBody>
      </p:sp>
      <p:sp>
        <p:nvSpPr>
          <p:cNvPr id="5" name="CaixaDeTexto 4"/>
          <p:cNvSpPr txBox="1"/>
          <p:nvPr/>
        </p:nvSpPr>
        <p:spPr>
          <a:xfrm>
            <a:off x="4766169" y="2120831"/>
            <a:ext cx="7005758" cy="2492990"/>
          </a:xfrm>
          <a:prstGeom prst="rect">
            <a:avLst/>
          </a:prstGeom>
          <a:noFill/>
        </p:spPr>
        <p:txBody>
          <a:bodyPr wrap="square" rtlCol="0">
            <a:spAutoFit/>
          </a:bodyPr>
          <a:lstStyle/>
          <a:p>
            <a:pPr algn="just"/>
            <a:r>
              <a:rPr lang="pt-BR" sz="1200" dirty="0">
                <a:latin typeface="Century Gothic" panose="020B0502020202020204" pitchFamily="34" charset="0"/>
              </a:rPr>
              <a:t>Em agosto de 1939, a Escola Superior de Agricultura e Veterinária </a:t>
            </a:r>
            <a:r>
              <a:rPr lang="pt-BR" sz="1200" dirty="0" smtClean="0">
                <a:latin typeface="Century Gothic" panose="020B0502020202020204" pitchFamily="34" charset="0"/>
              </a:rPr>
              <a:t>do </a:t>
            </a:r>
            <a:r>
              <a:rPr lang="pt-BR" sz="1200" dirty="0">
                <a:latin typeface="Century Gothic" panose="020B0502020202020204" pitchFamily="34" charset="0"/>
              </a:rPr>
              <a:t>Estado de Minas Gerais (ESAV), hoje Universidade Federal de </a:t>
            </a:r>
            <a:r>
              <a:rPr lang="pt-BR" sz="1200" dirty="0" smtClean="0">
                <a:latin typeface="Century Gothic" panose="020B0502020202020204" pitchFamily="34" charset="0"/>
              </a:rPr>
              <a:t>Viçosa</a:t>
            </a:r>
            <a:r>
              <a:rPr lang="pt-BR" sz="1200" dirty="0">
                <a:latin typeface="Century Gothic" panose="020B0502020202020204" pitchFamily="34" charset="0"/>
              </a:rPr>
              <a:t>, publicou o primeiro número de "Ceres”, nome ampliado </a:t>
            </a:r>
            <a:r>
              <a:rPr lang="pt-BR" sz="1200" dirty="0" smtClean="0">
                <a:latin typeface="Century Gothic" panose="020B0502020202020204" pitchFamily="34" charset="0"/>
              </a:rPr>
              <a:t>para </a:t>
            </a:r>
            <a:r>
              <a:rPr lang="pt-BR" sz="1200" dirty="0">
                <a:latin typeface="Century Gothic" panose="020B0502020202020204" pitchFamily="34" charset="0"/>
              </a:rPr>
              <a:t>"</a:t>
            </a:r>
            <a:r>
              <a:rPr lang="pt-BR" sz="1200" i="1" dirty="0">
                <a:latin typeface="Century Gothic" panose="020B0502020202020204" pitchFamily="34" charset="0"/>
              </a:rPr>
              <a:t>Revista Ceres</a:t>
            </a:r>
            <a:r>
              <a:rPr lang="pt-BR" sz="1200" dirty="0">
                <a:latin typeface="Century Gothic" panose="020B0502020202020204" pitchFamily="34" charset="0"/>
              </a:rPr>
              <a:t>", a partir de setembro/outubro de 1944. </a:t>
            </a:r>
            <a:r>
              <a:rPr lang="pt-BR" sz="1200" dirty="0" smtClean="0">
                <a:latin typeface="Century Gothic" panose="020B0502020202020204" pitchFamily="34" charset="0"/>
              </a:rPr>
              <a:t>Profissionais </a:t>
            </a:r>
            <a:r>
              <a:rPr lang="pt-BR" sz="1200" dirty="0">
                <a:latin typeface="Century Gothic" panose="020B0502020202020204" pitchFamily="34" charset="0"/>
              </a:rPr>
              <a:t>de todo o Brasil e do exterior têm usado as páginas </a:t>
            </a:r>
            <a:r>
              <a:rPr lang="pt-BR" sz="1200" dirty="0" smtClean="0">
                <a:latin typeface="Century Gothic" panose="020B0502020202020204" pitchFamily="34" charset="0"/>
              </a:rPr>
              <a:t>da </a:t>
            </a:r>
            <a:r>
              <a:rPr lang="pt-BR" sz="1200" dirty="0">
                <a:latin typeface="Century Gothic" panose="020B0502020202020204" pitchFamily="34" charset="0"/>
              </a:rPr>
              <a:t>Revista Ceres para divulgar os resultados de suas pesquisas. </a:t>
            </a:r>
            <a:r>
              <a:rPr lang="pt-BR" sz="1200" dirty="0" smtClean="0">
                <a:latin typeface="Century Gothic" panose="020B0502020202020204" pitchFamily="34" charset="0"/>
              </a:rPr>
              <a:t>A </a:t>
            </a:r>
            <a:r>
              <a:rPr lang="pt-BR" sz="1200" dirty="0">
                <a:latin typeface="Century Gothic" panose="020B0502020202020204" pitchFamily="34" charset="0"/>
              </a:rPr>
              <a:t>partir de 2008 iniciou-se a disponibilização dos artigos </a:t>
            </a:r>
            <a:r>
              <a:rPr lang="pt-BR" sz="1200" dirty="0" smtClean="0">
                <a:latin typeface="Century Gothic" panose="020B0502020202020204" pitchFamily="34" charset="0"/>
              </a:rPr>
              <a:t>publicados </a:t>
            </a:r>
            <a:r>
              <a:rPr lang="pt-BR" sz="1200" dirty="0">
                <a:latin typeface="Century Gothic" panose="020B0502020202020204" pitchFamily="34" charset="0"/>
              </a:rPr>
              <a:t>no site www.ceres.ufv.br, em sistema de acesso </a:t>
            </a:r>
            <a:r>
              <a:rPr lang="pt-BR" sz="1200" dirty="0" smtClean="0">
                <a:latin typeface="Century Gothic" panose="020B0502020202020204" pitchFamily="34" charset="0"/>
              </a:rPr>
              <a:t>aberto </a:t>
            </a:r>
            <a:r>
              <a:rPr lang="pt-BR" sz="1200" dirty="0">
                <a:latin typeface="Century Gothic" panose="020B0502020202020204" pitchFamily="34" charset="0"/>
              </a:rPr>
              <a:t>e irrestrito, não sendo mais necessária a assinatura anual </a:t>
            </a:r>
            <a:r>
              <a:rPr lang="pt-BR" sz="1200" dirty="0" smtClean="0">
                <a:latin typeface="Century Gothic" panose="020B0502020202020204" pitchFamily="34" charset="0"/>
              </a:rPr>
              <a:t>da </a:t>
            </a:r>
            <a:r>
              <a:rPr lang="pt-BR" sz="1200" dirty="0">
                <a:latin typeface="Century Gothic" panose="020B0502020202020204" pitchFamily="34" charset="0"/>
              </a:rPr>
              <a:t>revista para ter acesso ao seu conteúdo.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t>	</a:t>
            </a:r>
          </a:p>
          <a:p>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6" name="Retângulo de cantos arredondados 5">
            <a:hlinkClick r:id="rId3"/>
          </p:cNvPr>
          <p:cNvSpPr/>
          <p:nvPr/>
        </p:nvSpPr>
        <p:spPr>
          <a:xfrm>
            <a:off x="4793812" y="378522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766170" y="1773913"/>
            <a:ext cx="1034514" cy="415498"/>
          </a:xfrm>
          <a:prstGeom prst="rect">
            <a:avLst/>
          </a:prstGeom>
          <a:noFill/>
        </p:spPr>
        <p:txBody>
          <a:bodyPr wrap="none" rtlCol="0">
            <a:spAutoFit/>
          </a:bodyPr>
          <a:lstStyle/>
          <a:p>
            <a:r>
              <a:rPr lang="pt-BR" dirty="0" smtClean="0"/>
              <a:t>Sinopse</a:t>
            </a:r>
            <a:endParaRPr lang="pt-BR" dirty="0"/>
          </a:p>
        </p:txBody>
      </p:sp>
      <p:sp>
        <p:nvSpPr>
          <p:cNvPr id="12" name="Retângulo de cantos arredondados 11">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Retângulo de cantos arredondados 12"/>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16"/>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8" name="Imagem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9840" y="1290337"/>
            <a:ext cx="2409250" cy="3527268"/>
          </a:xfrm>
          <a:prstGeom prst="rect">
            <a:avLst/>
          </a:prstGeom>
        </p:spPr>
      </p:pic>
      <p:sp>
        <p:nvSpPr>
          <p:cNvPr id="21" name="CaixaDeTexto 20"/>
          <p:cNvSpPr txBox="1"/>
          <p:nvPr/>
        </p:nvSpPr>
        <p:spPr>
          <a:xfrm>
            <a:off x="4770952" y="5268581"/>
            <a:ext cx="8019217" cy="3647152"/>
          </a:xfrm>
          <a:prstGeom prst="rect">
            <a:avLst/>
          </a:prstGeom>
          <a:noFill/>
        </p:spPr>
        <p:txBody>
          <a:bodyPr wrap="square" rtlCol="0">
            <a:spAutoFit/>
          </a:bodyPr>
          <a:lstStyle/>
          <a:p>
            <a:r>
              <a:rPr lang="pt-BR" b="1" dirty="0"/>
              <a:t>Ciência Rural </a:t>
            </a:r>
            <a:r>
              <a:rPr lang="pt-BR" dirty="0"/>
              <a:t>	</a:t>
            </a:r>
          </a:p>
          <a:p>
            <a:r>
              <a:rPr lang="pt-BR" dirty="0"/>
              <a:t>	</a:t>
            </a:r>
          </a:p>
          <a:p>
            <a:r>
              <a:rPr lang="pt-BR" dirty="0"/>
              <a:t>	</a:t>
            </a:r>
          </a:p>
          <a:p>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22" name="CaixaDeTexto 21"/>
          <p:cNvSpPr txBox="1"/>
          <p:nvPr/>
        </p:nvSpPr>
        <p:spPr>
          <a:xfrm>
            <a:off x="4770953" y="5797877"/>
            <a:ext cx="1034514" cy="415498"/>
          </a:xfrm>
          <a:prstGeom prst="rect">
            <a:avLst/>
          </a:prstGeom>
          <a:noFill/>
        </p:spPr>
        <p:txBody>
          <a:bodyPr wrap="none" rtlCol="0">
            <a:spAutoFit/>
          </a:bodyPr>
          <a:lstStyle/>
          <a:p>
            <a:r>
              <a:rPr lang="pt-BR" dirty="0" smtClean="0"/>
              <a:t>Sinopse</a:t>
            </a:r>
            <a:endParaRPr lang="pt-BR" dirty="0"/>
          </a:p>
        </p:txBody>
      </p:sp>
      <p:sp>
        <p:nvSpPr>
          <p:cNvPr id="23" name="CaixaDeTexto 22"/>
          <p:cNvSpPr txBox="1"/>
          <p:nvPr/>
        </p:nvSpPr>
        <p:spPr>
          <a:xfrm>
            <a:off x="4794889" y="6213375"/>
            <a:ext cx="7005758" cy="1938992"/>
          </a:xfrm>
          <a:prstGeom prst="rect">
            <a:avLst/>
          </a:prstGeom>
          <a:noFill/>
        </p:spPr>
        <p:txBody>
          <a:bodyPr wrap="square" rtlCol="0">
            <a:spAutoFit/>
          </a:bodyPr>
          <a:lstStyle/>
          <a:p>
            <a:pPr algn="just"/>
            <a:r>
              <a:rPr lang="pt-BR" sz="1200" dirty="0">
                <a:latin typeface="Century Gothic" panose="020B0502020202020204" pitchFamily="34" charset="0"/>
              </a:rPr>
              <a:t>A revista </a:t>
            </a:r>
            <a:r>
              <a:rPr lang="pt-BR" sz="1200" i="1" dirty="0">
                <a:latin typeface="Century Gothic" panose="020B0502020202020204" pitchFamily="34" charset="0"/>
              </a:rPr>
              <a:t>Ciência Rural </a:t>
            </a:r>
            <a:r>
              <a:rPr lang="pt-BR" sz="1200" dirty="0">
                <a:latin typeface="Century Gothic" panose="020B0502020202020204" pitchFamily="34" charset="0"/>
              </a:rPr>
              <a:t>é uma publicação do Centro de Ciências </a:t>
            </a:r>
            <a:r>
              <a:rPr lang="pt-BR" sz="1200" dirty="0" smtClean="0">
                <a:latin typeface="Century Gothic" panose="020B0502020202020204" pitchFamily="34" charset="0"/>
              </a:rPr>
              <a:t>Rurais </a:t>
            </a:r>
            <a:r>
              <a:rPr lang="pt-BR" sz="1200" dirty="0">
                <a:latin typeface="Century Gothic" panose="020B0502020202020204" pitchFamily="34" charset="0"/>
              </a:rPr>
              <a:t>da Universidade Federal de Santa </a:t>
            </a:r>
            <a:r>
              <a:rPr lang="pt-BR" sz="1200" dirty="0" err="1">
                <a:latin typeface="Century Gothic" panose="020B0502020202020204" pitchFamily="34" charset="0"/>
              </a:rPr>
              <a:t>Maria-RS</a:t>
            </a:r>
            <a:r>
              <a:rPr lang="pt-BR" sz="1200" dirty="0">
                <a:latin typeface="Century Gothic" panose="020B0502020202020204" pitchFamily="34" charset="0"/>
              </a:rPr>
              <a:t>, reconhecida </a:t>
            </a:r>
            <a:r>
              <a:rPr lang="pt-BR" sz="1200" dirty="0" smtClean="0">
                <a:latin typeface="Century Gothic" panose="020B0502020202020204" pitchFamily="34" charset="0"/>
              </a:rPr>
              <a:t>nacional </a:t>
            </a:r>
            <a:r>
              <a:rPr lang="pt-BR" sz="1200" dirty="0">
                <a:latin typeface="Century Gothic" panose="020B0502020202020204" pitchFamily="34" charset="0"/>
              </a:rPr>
              <a:t>e internacionalmente, que publica artigos científicos, </a:t>
            </a:r>
            <a:r>
              <a:rPr lang="pt-BR" sz="1200" dirty="0" smtClean="0">
                <a:latin typeface="Century Gothic" panose="020B0502020202020204" pitchFamily="34" charset="0"/>
              </a:rPr>
              <a:t>notas </a:t>
            </a:r>
            <a:r>
              <a:rPr lang="pt-BR" sz="1200" dirty="0">
                <a:latin typeface="Century Gothic" panose="020B0502020202020204" pitchFamily="34" charset="0"/>
              </a:rPr>
              <a:t>e revisões bibliográficas que contribuam significativamente </a:t>
            </a:r>
            <a:r>
              <a:rPr lang="pt-BR" sz="1200" dirty="0" smtClean="0">
                <a:latin typeface="Century Gothic" panose="020B0502020202020204" pitchFamily="34" charset="0"/>
              </a:rPr>
              <a:t>para </a:t>
            </a:r>
            <a:r>
              <a:rPr lang="pt-BR" sz="1200" dirty="0">
                <a:latin typeface="Century Gothic" panose="020B0502020202020204" pitchFamily="34" charset="0"/>
              </a:rPr>
              <a:t>o conhecimento referentes á área das Ciências Agrárias</a:t>
            </a:r>
            <a:r>
              <a:rPr lang="pt-BR" sz="1200" dirty="0" smtClean="0">
                <a:latin typeface="Century Gothic" panose="020B0502020202020204" pitchFamily="34" charset="0"/>
              </a:rPr>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24" name="Retângulo de cantos arredondados 23">
            <a:hlinkClick r:id="rId8"/>
          </p:cNvPr>
          <p:cNvSpPr/>
          <p:nvPr/>
        </p:nvSpPr>
        <p:spPr>
          <a:xfrm>
            <a:off x="4860447" y="7261527"/>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5" name="Imagem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1696" y="5434255"/>
            <a:ext cx="2377439" cy="331256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066476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3"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a:hlinkClick r:id="rId4"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de cantos arredondados 19">
            <a:hlinkClick r:id="rId5"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1" name="CaixaDeTexto 20"/>
          <p:cNvSpPr txBox="1"/>
          <p:nvPr/>
        </p:nvSpPr>
        <p:spPr>
          <a:xfrm>
            <a:off x="4892873" y="1104747"/>
            <a:ext cx="4493538" cy="1384995"/>
          </a:xfrm>
          <a:prstGeom prst="rect">
            <a:avLst/>
          </a:prstGeom>
          <a:noFill/>
        </p:spPr>
        <p:txBody>
          <a:bodyPr wrap="none" rtlCol="0">
            <a:spAutoFit/>
          </a:bodyPr>
          <a:lstStyle/>
          <a:p>
            <a:r>
              <a:rPr lang="pt-BR" b="1" dirty="0"/>
              <a:t>Boletim do Instituto de Pesca </a:t>
            </a:r>
            <a:r>
              <a:rPr lang="pt-BR" dirty="0"/>
              <a:t>	</a:t>
            </a:r>
          </a:p>
          <a:p>
            <a:r>
              <a:rPr lang="pt-BR" dirty="0"/>
              <a:t>	</a:t>
            </a:r>
          </a:p>
          <a:p>
            <a:r>
              <a:rPr lang="pt-BR" dirty="0"/>
              <a:t>	</a:t>
            </a:r>
          </a:p>
          <a:p>
            <a:r>
              <a:rPr lang="pt-BR" dirty="0"/>
              <a:t>	</a:t>
            </a:r>
          </a:p>
        </p:txBody>
      </p:sp>
      <p:sp>
        <p:nvSpPr>
          <p:cNvPr id="22" name="CaixaDeTexto 21"/>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23" name="CaixaDeTexto 22"/>
          <p:cNvSpPr txBox="1"/>
          <p:nvPr/>
        </p:nvSpPr>
        <p:spPr>
          <a:xfrm>
            <a:off x="4892872" y="1935241"/>
            <a:ext cx="7005758" cy="2492990"/>
          </a:xfrm>
          <a:prstGeom prst="rect">
            <a:avLst/>
          </a:prstGeom>
          <a:noFill/>
        </p:spPr>
        <p:txBody>
          <a:bodyPr wrap="square" rtlCol="0">
            <a:spAutoFit/>
          </a:bodyPr>
          <a:lstStyle/>
          <a:p>
            <a:pPr algn="just"/>
            <a:r>
              <a:rPr lang="pt-BR" sz="1200" dirty="0">
                <a:latin typeface="Century Gothic" panose="020B0502020202020204" pitchFamily="34" charset="0"/>
              </a:rPr>
              <a:t>http://www.pesca.sp.gov.br/siteOficialBoletim.php </a:t>
            </a:r>
          </a:p>
          <a:p>
            <a:pPr algn="just"/>
            <a:r>
              <a:rPr lang="pt-BR" sz="1200" dirty="0">
                <a:latin typeface="Century Gothic" panose="020B0502020202020204" pitchFamily="34" charset="0"/>
              </a:rPr>
              <a:t>O </a:t>
            </a:r>
            <a:r>
              <a:rPr lang="pt-BR" sz="1200" i="1" dirty="0">
                <a:latin typeface="Century Gothic" panose="020B0502020202020204" pitchFamily="34" charset="0"/>
              </a:rPr>
              <a:t>Boletim do Instituto de Pesca </a:t>
            </a:r>
            <a:r>
              <a:rPr lang="pt-BR" sz="1200" dirty="0">
                <a:latin typeface="Century Gothic" panose="020B0502020202020204" pitchFamily="34" charset="0"/>
              </a:rPr>
              <a:t>tem por objetivo a divulgação </a:t>
            </a:r>
            <a:r>
              <a:rPr lang="pt-BR" sz="1200" dirty="0" smtClean="0">
                <a:latin typeface="Century Gothic" panose="020B0502020202020204" pitchFamily="34" charset="0"/>
              </a:rPr>
              <a:t>de </a:t>
            </a:r>
            <a:r>
              <a:rPr lang="pt-BR" sz="1200" dirty="0">
                <a:latin typeface="Century Gothic" panose="020B0502020202020204" pitchFamily="34" charset="0"/>
              </a:rPr>
              <a:t>trabalhos científicos inéditos, relacionados à Pesca e </a:t>
            </a:r>
            <a:r>
              <a:rPr lang="pt-BR" sz="1200" dirty="0" smtClean="0">
                <a:latin typeface="Century Gothic" panose="020B0502020202020204" pitchFamily="34" charset="0"/>
              </a:rPr>
              <a:t>Aquicultura</a:t>
            </a:r>
            <a:r>
              <a:rPr lang="pt-BR" sz="1200" dirty="0">
                <a:latin typeface="Century Gothic" panose="020B0502020202020204" pitchFamily="34" charset="0"/>
              </a:rPr>
              <a:t>. </a:t>
            </a:r>
          </a:p>
          <a:p>
            <a:pPr algn="just"/>
            <a:r>
              <a:rPr lang="pt-BR" sz="1200" dirty="0">
                <a:latin typeface="Century Gothic" panose="020B0502020202020204" pitchFamily="34" charset="0"/>
              </a:rPr>
              <a:t>A política do conselho editorial do Boletim do Instituto de Pesca </a:t>
            </a:r>
            <a:r>
              <a:rPr lang="pt-BR" sz="1200" dirty="0" smtClean="0">
                <a:latin typeface="Century Gothic" panose="020B0502020202020204" pitchFamily="34" charset="0"/>
              </a:rPr>
              <a:t> prevê </a:t>
            </a:r>
            <a:r>
              <a:rPr lang="pt-BR" sz="1200" dirty="0">
                <a:latin typeface="Century Gothic" panose="020B0502020202020204" pitchFamily="34" charset="0"/>
              </a:rPr>
              <a:t>a publicação de artigos originais, notas científicas, relatos </a:t>
            </a:r>
            <a:r>
              <a:rPr lang="pt-BR" sz="1200" dirty="0" smtClean="0">
                <a:latin typeface="Century Gothic" panose="020B0502020202020204" pitchFamily="34" charset="0"/>
              </a:rPr>
              <a:t>de </a:t>
            </a:r>
            <a:r>
              <a:rPr lang="pt-BR" sz="1200" dirty="0">
                <a:latin typeface="Century Gothic" panose="020B0502020202020204" pitchFamily="34" charset="0"/>
              </a:rPr>
              <a:t>caso e artigos de revisão que contribuam significativamente </a:t>
            </a:r>
            <a:r>
              <a:rPr lang="pt-BR" sz="1200" dirty="0" smtClean="0">
                <a:latin typeface="Century Gothic" panose="020B0502020202020204" pitchFamily="34" charset="0"/>
              </a:rPr>
              <a:t> para </a:t>
            </a:r>
            <a:r>
              <a:rPr lang="pt-BR" sz="1200" dirty="0">
                <a:latin typeface="Century Gothic" panose="020B0502020202020204" pitchFamily="34" charset="0"/>
              </a:rPr>
              <a:t>o conhecimento das áreas de Pesca, Aquicultura, Zootecnia, Limnologia, Oceanografia, Biologia de organismos aquáticos e </a:t>
            </a:r>
            <a:r>
              <a:rPr lang="pt-BR" sz="1200" dirty="0" smtClean="0">
                <a:latin typeface="Century Gothic" panose="020B0502020202020204" pitchFamily="34" charset="0"/>
              </a:rPr>
              <a:t>Tecnologia </a:t>
            </a:r>
            <a:r>
              <a:rPr lang="pt-BR" sz="1200" dirty="0">
                <a:latin typeface="Century Gothic" panose="020B0502020202020204" pitchFamily="34" charset="0"/>
              </a:rPr>
              <a:t>do Pescado. </a:t>
            </a:r>
          </a:p>
          <a:p>
            <a:pPr algn="just"/>
            <a:r>
              <a:rPr lang="pt-BR" sz="1200" dirty="0">
                <a:latin typeface="Century Gothic" panose="020B0502020202020204" pitchFamily="34" charset="0"/>
              </a:rPr>
              <a:t>http://www.pesca.sp.gov.br/publicacoes.php </a:t>
            </a:r>
          </a:p>
          <a:p>
            <a:pPr algn="just"/>
            <a:r>
              <a:rPr lang="pt-BR" sz="1200" dirty="0">
                <a:latin typeface="Century Gothic" panose="020B0502020202020204" pitchFamily="34" charset="0"/>
              </a:rPr>
              <a:t>O Boletim Técnico (que reúne os artigos técnicos informativos </a:t>
            </a:r>
            <a:r>
              <a:rPr lang="pt-BR" sz="1200" dirty="0" smtClean="0">
                <a:latin typeface="Century Gothic" panose="020B0502020202020204" pitchFamily="34" charset="0"/>
              </a:rPr>
              <a:t>destinados </a:t>
            </a:r>
            <a:r>
              <a:rPr lang="pt-BR" sz="1200" dirty="0">
                <a:latin typeface="Century Gothic" panose="020B0502020202020204" pitchFamily="34" charset="0"/>
              </a:rPr>
              <a:t>à transferência de resultados de pesquisa em linguagem acessível a interessados). Além disso, produz apostilas, manuais, </a:t>
            </a:r>
            <a:r>
              <a:rPr lang="pt-BR" sz="1200" dirty="0" smtClean="0">
                <a:latin typeface="Century Gothic" panose="020B0502020202020204" pitchFamily="34" charset="0"/>
              </a:rPr>
              <a:t> folhetos </a:t>
            </a:r>
            <a:r>
              <a:rPr lang="pt-BR" sz="1200" dirty="0">
                <a:latin typeface="Century Gothic" panose="020B0502020202020204" pitchFamily="34" charset="0"/>
              </a:rPr>
              <a:t>e outras publicações que auxiliam na transferência de </a:t>
            </a:r>
          </a:p>
          <a:p>
            <a:pPr algn="just"/>
            <a:r>
              <a:rPr lang="pt-BR" sz="1200" dirty="0">
                <a:latin typeface="Century Gothic" panose="020B0502020202020204" pitchFamily="34" charset="0"/>
              </a:rPr>
              <a:t>tecnologia e na divulgação de suas atividades.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p:txBody>
      </p:sp>
      <p:sp>
        <p:nvSpPr>
          <p:cNvPr id="24" name="Retângulo de cantos arredondados 23">
            <a:hlinkClick r:id="rId6"/>
          </p:cNvPr>
          <p:cNvSpPr/>
          <p:nvPr/>
        </p:nvSpPr>
        <p:spPr>
          <a:xfrm>
            <a:off x="4892872" y="432602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5" name="Imagem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4511" y="1139037"/>
            <a:ext cx="2431811" cy="3186989"/>
          </a:xfrm>
          <a:prstGeom prst="rect">
            <a:avLst/>
          </a:prstGeom>
          <a:effectLst>
            <a:outerShdw blurRad="50800" dist="38100" dir="10800000" algn="r" rotWithShape="0">
              <a:prstClr val="black">
                <a:alpha val="40000"/>
              </a:prstClr>
            </a:outerShdw>
          </a:effectLst>
        </p:spPr>
      </p:pic>
      <p:sp>
        <p:nvSpPr>
          <p:cNvPr id="27" name="CaixaDeTexto 26"/>
          <p:cNvSpPr txBox="1"/>
          <p:nvPr/>
        </p:nvSpPr>
        <p:spPr>
          <a:xfrm>
            <a:off x="4770952" y="5268581"/>
            <a:ext cx="8019217" cy="415498"/>
          </a:xfrm>
          <a:prstGeom prst="rect">
            <a:avLst/>
          </a:prstGeom>
          <a:noFill/>
        </p:spPr>
        <p:txBody>
          <a:bodyPr wrap="square" rtlCol="0">
            <a:spAutoFit/>
          </a:bodyPr>
          <a:lstStyle/>
          <a:p>
            <a:r>
              <a:rPr lang="pt-BR" b="1" dirty="0"/>
              <a:t>Revista de Economia Agrícola </a:t>
            </a:r>
            <a:r>
              <a:rPr lang="pt-BR" dirty="0"/>
              <a:t>	</a:t>
            </a:r>
          </a:p>
        </p:txBody>
      </p:sp>
      <p:sp>
        <p:nvSpPr>
          <p:cNvPr id="28" name="CaixaDeTexto 27"/>
          <p:cNvSpPr txBox="1"/>
          <p:nvPr/>
        </p:nvSpPr>
        <p:spPr>
          <a:xfrm>
            <a:off x="4770953" y="5797877"/>
            <a:ext cx="1034514" cy="415498"/>
          </a:xfrm>
          <a:prstGeom prst="rect">
            <a:avLst/>
          </a:prstGeom>
          <a:noFill/>
        </p:spPr>
        <p:txBody>
          <a:bodyPr wrap="none" rtlCol="0">
            <a:spAutoFit/>
          </a:bodyPr>
          <a:lstStyle/>
          <a:p>
            <a:r>
              <a:rPr lang="pt-BR" dirty="0" smtClean="0"/>
              <a:t>Sinopse</a:t>
            </a:r>
            <a:endParaRPr lang="pt-BR" dirty="0"/>
          </a:p>
        </p:txBody>
      </p:sp>
      <p:sp>
        <p:nvSpPr>
          <p:cNvPr id="29" name="CaixaDeTexto 28"/>
          <p:cNvSpPr txBox="1"/>
          <p:nvPr/>
        </p:nvSpPr>
        <p:spPr>
          <a:xfrm>
            <a:off x="4794889" y="6213375"/>
            <a:ext cx="7005758" cy="2492990"/>
          </a:xfrm>
          <a:prstGeom prst="rect">
            <a:avLst/>
          </a:prstGeom>
          <a:noFill/>
        </p:spPr>
        <p:txBody>
          <a:bodyPr wrap="square" rtlCol="0">
            <a:spAutoFit/>
          </a:bodyPr>
          <a:lstStyle/>
          <a:p>
            <a:pPr algn="just"/>
            <a:r>
              <a:rPr lang="pt-BR" sz="1200" dirty="0">
                <a:latin typeface="Century Gothic" panose="020B0502020202020204" pitchFamily="34" charset="0"/>
              </a:rPr>
              <a:t>Revista de Economia Agrícola é uma publicação científica de periodicidade semestral que aborda grandes temas do agronegócio, sob enfoque mais analítico, visando fornecer subsídios para soluções setoriais e políticas públicas em geral. É dirigida a técnicos do agronegócio, instituições de pesquisa, universidades, órgãos de governo e outros estudiosos do setor. A publicação está disponível na íntegra em versão </a:t>
            </a:r>
            <a:r>
              <a:rPr lang="pt-BR" sz="1200" dirty="0" smtClean="0">
                <a:latin typeface="Century Gothic" panose="020B0502020202020204" pitchFamily="34" charset="0"/>
              </a:rPr>
              <a:t>eletrônica.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30" name="Retângulo de cantos arredondados 29">
            <a:hlinkClick r:id="rId9"/>
          </p:cNvPr>
          <p:cNvSpPr/>
          <p:nvPr/>
        </p:nvSpPr>
        <p:spPr>
          <a:xfrm>
            <a:off x="4860447" y="7512987"/>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0"/>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31" name="Imagem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4511" y="5177790"/>
            <a:ext cx="2501711" cy="3300869"/>
          </a:xfrm>
          <a:prstGeom prst="rect">
            <a:avLst/>
          </a:prstGeom>
        </p:spPr>
      </p:pic>
    </p:spTree>
    <p:extLst>
      <p:ext uri="{BB962C8B-B14F-4D97-AF65-F5344CB8AC3E}">
        <p14:creationId xmlns:p14="http://schemas.microsoft.com/office/powerpoint/2010/main" val="2998352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Retângulo de cantos arredondados 9">
            <a:hlinkClick r:id="rId3"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Retângulo de cantos arredondados 10"/>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Retângulo de cantos arredondados 11">
            <a:hlinkClick r:id="rId5"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CaixaDeTexto 12"/>
          <p:cNvSpPr txBox="1"/>
          <p:nvPr/>
        </p:nvSpPr>
        <p:spPr>
          <a:xfrm>
            <a:off x="4892873" y="1104747"/>
            <a:ext cx="3416320" cy="1708160"/>
          </a:xfrm>
          <a:prstGeom prst="rect">
            <a:avLst/>
          </a:prstGeom>
          <a:noFill/>
        </p:spPr>
        <p:txBody>
          <a:bodyPr wrap="none" rtlCol="0">
            <a:spAutoFit/>
          </a:bodyPr>
          <a:lstStyle/>
          <a:p>
            <a:r>
              <a:rPr lang="pt-BR" b="1" dirty="0"/>
              <a:t>Informações Econômicas </a:t>
            </a:r>
            <a:r>
              <a:rPr lang="pt-BR" dirty="0"/>
              <a:t>	</a:t>
            </a:r>
          </a:p>
          <a:p>
            <a:r>
              <a:rPr lang="pt-BR" dirty="0"/>
              <a:t>	</a:t>
            </a:r>
          </a:p>
          <a:p>
            <a:r>
              <a:rPr lang="pt-BR" dirty="0"/>
              <a:t>	</a:t>
            </a:r>
          </a:p>
          <a:p>
            <a:r>
              <a:rPr lang="pt-BR" dirty="0"/>
              <a:t>	</a:t>
            </a:r>
          </a:p>
          <a:p>
            <a:r>
              <a:rPr lang="pt-BR" dirty="0"/>
              <a:t>	</a:t>
            </a:r>
          </a:p>
        </p:txBody>
      </p:sp>
      <p:sp>
        <p:nvSpPr>
          <p:cNvPr id="14" name="CaixaDeTexto 13"/>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15" name="CaixaDeTexto 14"/>
          <p:cNvSpPr txBox="1"/>
          <p:nvPr/>
        </p:nvSpPr>
        <p:spPr>
          <a:xfrm>
            <a:off x="4892872" y="1935241"/>
            <a:ext cx="7005758" cy="1754326"/>
          </a:xfrm>
          <a:prstGeom prst="rect">
            <a:avLst/>
          </a:prstGeom>
          <a:noFill/>
        </p:spPr>
        <p:txBody>
          <a:bodyPr wrap="square" rtlCol="0">
            <a:spAutoFit/>
          </a:bodyPr>
          <a:lstStyle/>
          <a:p>
            <a:pPr algn="just"/>
            <a:r>
              <a:rPr lang="pt-BR" sz="1200" dirty="0">
                <a:latin typeface="Century Gothic" panose="020B0502020202020204" pitchFamily="34" charset="0"/>
              </a:rPr>
              <a:t>Informações Econômicas é uma revista técnica de periodicidade </a:t>
            </a:r>
            <a:r>
              <a:rPr lang="pt-BR" sz="1200" dirty="0" smtClean="0">
                <a:latin typeface="Century Gothic" panose="020B0502020202020204" pitchFamily="34" charset="0"/>
              </a:rPr>
              <a:t>bimestral</a:t>
            </a:r>
            <a:r>
              <a:rPr lang="pt-BR" sz="1200" dirty="0">
                <a:latin typeface="Century Gothic" panose="020B0502020202020204" pitchFamily="34" charset="0"/>
              </a:rPr>
              <a:t>, destinada a divulgar informações econômicas e sociais </a:t>
            </a:r>
            <a:r>
              <a:rPr lang="pt-BR" sz="1200" dirty="0" smtClean="0">
                <a:latin typeface="Century Gothic" panose="020B0502020202020204" pitchFamily="34" charset="0"/>
              </a:rPr>
              <a:t>(</a:t>
            </a:r>
            <a:r>
              <a:rPr lang="pt-BR" sz="1200" dirty="0">
                <a:latin typeface="Century Gothic" panose="020B0502020202020204" pitchFamily="34" charset="0"/>
              </a:rPr>
              <a:t>resultados de pesquisa, análises, etc.) e estatísticas do agronegócio. </a:t>
            </a:r>
            <a:r>
              <a:rPr lang="pt-BR" sz="1200" dirty="0" smtClean="0">
                <a:latin typeface="Century Gothic" panose="020B0502020202020204" pitchFamily="34" charset="0"/>
              </a:rPr>
              <a:t>A </a:t>
            </a:r>
            <a:r>
              <a:rPr lang="pt-BR" sz="1200" dirty="0">
                <a:latin typeface="Century Gothic" panose="020B0502020202020204" pitchFamily="34" charset="0"/>
              </a:rPr>
              <a:t>publicação é dirigida aos agentes das cadeias produtivas do </a:t>
            </a:r>
            <a:r>
              <a:rPr lang="pt-BR" sz="1200" dirty="0" smtClean="0">
                <a:latin typeface="Century Gothic" panose="020B0502020202020204" pitchFamily="34" charset="0"/>
              </a:rPr>
              <a:t>agronegócio</a:t>
            </a:r>
            <a:r>
              <a:rPr lang="pt-BR" sz="1200" dirty="0">
                <a:latin typeface="Century Gothic" panose="020B0502020202020204" pitchFamily="34" charset="0"/>
              </a:rPr>
              <a:t>, inclusive organizações de produtores e trabalhadores </a:t>
            </a:r>
            <a:r>
              <a:rPr lang="pt-BR" sz="1200" dirty="0" smtClean="0">
                <a:latin typeface="Century Gothic" panose="020B0502020202020204" pitchFamily="34" charset="0"/>
              </a:rPr>
              <a:t>rurais</a:t>
            </a:r>
            <a:r>
              <a:rPr lang="pt-BR" sz="1200" dirty="0">
                <a:latin typeface="Century Gothic" panose="020B0502020202020204" pitchFamily="34" charset="0"/>
              </a:rPr>
              <a:t>, bem como aos demais setores da economia que tenham </a:t>
            </a:r>
            <a:r>
              <a:rPr lang="pt-BR" sz="1200" dirty="0" smtClean="0">
                <a:latin typeface="Century Gothic" panose="020B0502020202020204" pitchFamily="34" charset="0"/>
              </a:rPr>
              <a:t>interesse </a:t>
            </a:r>
            <a:r>
              <a:rPr lang="pt-BR" sz="1200" dirty="0">
                <a:latin typeface="Century Gothic" panose="020B0502020202020204" pitchFamily="34" charset="0"/>
              </a:rPr>
              <a:t>no assunto (bancos, instituições de pesquisa, universidades, jornalistas, consultorias, etc.). A revista está disponível na íntegra em versão </a:t>
            </a:r>
            <a:r>
              <a:rPr lang="pt-BR" sz="1200" dirty="0" smtClean="0">
                <a:latin typeface="Century Gothic" panose="020B0502020202020204" pitchFamily="34" charset="0"/>
              </a:rPr>
              <a:t>eletrônica.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t>	</a:t>
            </a:r>
          </a:p>
          <a:p>
            <a:pPr algn="just"/>
            <a:r>
              <a:rPr lang="pt-BR" sz="1200" dirty="0">
                <a:latin typeface="Century Gothic" panose="020B0502020202020204" pitchFamily="34" charset="0"/>
              </a:rPr>
              <a:t>	</a:t>
            </a:r>
          </a:p>
        </p:txBody>
      </p:sp>
      <p:sp>
        <p:nvSpPr>
          <p:cNvPr id="16" name="Retângulo de cantos arredondados 15">
            <a:hlinkClick r:id="rId6"/>
          </p:cNvPr>
          <p:cNvSpPr/>
          <p:nvPr/>
        </p:nvSpPr>
        <p:spPr>
          <a:xfrm>
            <a:off x="4961452" y="340019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9" name="Imagem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354" y="1173327"/>
            <a:ext cx="2250434" cy="2873865"/>
          </a:xfrm>
          <a:prstGeom prst="rect">
            <a:avLst/>
          </a:prstGeom>
          <a:effectLst>
            <a:outerShdw blurRad="50800" dist="38100" dir="10800000" algn="r" rotWithShape="0">
              <a:prstClr val="black">
                <a:alpha val="40000"/>
              </a:prstClr>
            </a:outerShdw>
          </a:effectLst>
        </p:spPr>
      </p:pic>
      <p:sp>
        <p:nvSpPr>
          <p:cNvPr id="17" name="CaixaDeTexto 16"/>
          <p:cNvSpPr txBox="1"/>
          <p:nvPr/>
        </p:nvSpPr>
        <p:spPr>
          <a:xfrm>
            <a:off x="4770952" y="4639931"/>
            <a:ext cx="8019217" cy="415498"/>
          </a:xfrm>
          <a:prstGeom prst="rect">
            <a:avLst/>
          </a:prstGeom>
          <a:noFill/>
        </p:spPr>
        <p:txBody>
          <a:bodyPr wrap="square" rtlCol="0">
            <a:spAutoFit/>
          </a:bodyPr>
          <a:lstStyle/>
          <a:p>
            <a:r>
              <a:rPr lang="pt-BR" b="1" dirty="0"/>
              <a:t>Revista de Economia </a:t>
            </a:r>
            <a:r>
              <a:rPr lang="pt-BR" b="1" dirty="0" smtClean="0"/>
              <a:t>Agrícola</a:t>
            </a:r>
            <a:endParaRPr lang="pt-BR" dirty="0"/>
          </a:p>
        </p:txBody>
      </p:sp>
      <p:sp>
        <p:nvSpPr>
          <p:cNvPr id="18" name="CaixaDeTexto 17"/>
          <p:cNvSpPr txBox="1"/>
          <p:nvPr/>
        </p:nvSpPr>
        <p:spPr>
          <a:xfrm>
            <a:off x="4770953" y="5169227"/>
            <a:ext cx="1034514" cy="415498"/>
          </a:xfrm>
          <a:prstGeom prst="rect">
            <a:avLst/>
          </a:prstGeom>
          <a:noFill/>
        </p:spPr>
        <p:txBody>
          <a:bodyPr wrap="none" rtlCol="0">
            <a:spAutoFit/>
          </a:bodyPr>
          <a:lstStyle/>
          <a:p>
            <a:r>
              <a:rPr lang="pt-BR" dirty="0" smtClean="0"/>
              <a:t>Sinopse</a:t>
            </a:r>
            <a:endParaRPr lang="pt-BR" dirty="0"/>
          </a:p>
        </p:txBody>
      </p:sp>
      <p:sp>
        <p:nvSpPr>
          <p:cNvPr id="21" name="CaixaDeTexto 20"/>
          <p:cNvSpPr txBox="1"/>
          <p:nvPr/>
        </p:nvSpPr>
        <p:spPr>
          <a:xfrm>
            <a:off x="4794889" y="5584725"/>
            <a:ext cx="7005758" cy="2308324"/>
          </a:xfrm>
          <a:prstGeom prst="rect">
            <a:avLst/>
          </a:prstGeom>
          <a:noFill/>
        </p:spPr>
        <p:txBody>
          <a:bodyPr wrap="square" rtlCol="0">
            <a:spAutoFit/>
          </a:bodyPr>
          <a:lstStyle/>
          <a:p>
            <a:pPr algn="just"/>
            <a:r>
              <a:rPr lang="pt-BR" sz="1200" dirty="0" smtClean="0">
                <a:latin typeface="Century Gothic" panose="020B0502020202020204" pitchFamily="34" charset="0"/>
              </a:rPr>
              <a:t>A revista </a:t>
            </a:r>
            <a:r>
              <a:rPr lang="pt-BR" sz="1200" i="1" dirty="0" smtClean="0">
                <a:latin typeface="Century Gothic" panose="020B0502020202020204" pitchFamily="34" charset="0"/>
              </a:rPr>
              <a:t>Análises e Indicadores do Agronegócio </a:t>
            </a:r>
            <a:r>
              <a:rPr lang="pt-BR" sz="1200" dirty="0" smtClean="0">
                <a:latin typeface="Century Gothic" panose="020B0502020202020204" pitchFamily="34" charset="0"/>
              </a:rPr>
              <a:t>(AIA) é uma publicação técnica em versão eletrônica de periodicidade mensal, destinada a divulgar informações econômicas e sociais (resultados de pesquisa, análises, </a:t>
            </a:r>
            <a:r>
              <a:rPr lang="pt-BR" sz="1200" dirty="0" err="1" smtClean="0">
                <a:latin typeface="Century Gothic" panose="020B0502020202020204" pitchFamily="34" charset="0"/>
              </a:rPr>
              <a:t>etc</a:t>
            </a:r>
            <a:r>
              <a:rPr lang="pt-BR" sz="1200" dirty="0" smtClean="0">
                <a:latin typeface="Century Gothic" panose="020B0502020202020204" pitchFamily="34" charset="0"/>
              </a:rPr>
              <a:t>). É dirigida aos agentes das cadeias de produção do agronegócio, inclusive organizações de produtores e de trabalhadores rurais, bem como aos demais setores da economia que tenham interesse no assunto (bancos, instituições de pesquisa, universidades, jornalistas, consultorias, etc.). Nesse sentido, foi criada em 2006 visando agilizar o processo de divulgação de informações de natureza conjuntural, como as análises sobre perspectivas de mercado, levantamentos de previsões de safras, balanços de comércio exterior e valor da produção agropecuária, entre outras. A AIA está abrigada no site do Instituto de Economia Agrícola (IEA) e, dessa forma, </a:t>
            </a:r>
          </a:p>
          <a:p>
            <a:pPr algn="just"/>
            <a:r>
              <a:rPr lang="pt-BR" sz="1200" dirty="0" smtClean="0">
                <a:latin typeface="Century Gothic" panose="020B0502020202020204" pitchFamily="34" charset="0"/>
              </a:rPr>
              <a:t>proporciona maior acessibilidade e agilidade na disponibilização de informações para o público interessado. </a:t>
            </a:r>
            <a:r>
              <a:rPr lang="pt-BR" sz="1200" b="1" dirty="0" smtClean="0">
                <a:latin typeface="Century Gothic" panose="020B0502020202020204" pitchFamily="34" charset="0"/>
              </a:rPr>
              <a:t>Idioma: Português</a:t>
            </a:r>
            <a:endParaRPr lang="pt-BR" sz="1200" dirty="0"/>
          </a:p>
        </p:txBody>
      </p:sp>
      <p:sp>
        <p:nvSpPr>
          <p:cNvPr id="22" name="Retângulo de cantos arredondados 21">
            <a:hlinkClick r:id="rId8"/>
          </p:cNvPr>
          <p:cNvSpPr/>
          <p:nvPr/>
        </p:nvSpPr>
        <p:spPr>
          <a:xfrm>
            <a:off x="4860447" y="8015907"/>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3" name="Imagem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5873" y="4723904"/>
            <a:ext cx="2345090" cy="3094216"/>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27277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CaixaDeTexto 4"/>
          <p:cNvSpPr txBox="1"/>
          <p:nvPr/>
        </p:nvSpPr>
        <p:spPr>
          <a:xfrm>
            <a:off x="2226845" y="769298"/>
            <a:ext cx="10046970" cy="7786747"/>
          </a:xfrm>
          <a:prstGeom prst="rect">
            <a:avLst/>
          </a:prstGeom>
          <a:noFill/>
        </p:spPr>
        <p:txBody>
          <a:bodyPr wrap="square" rtlCol="0">
            <a:spAutoFit/>
          </a:bodyPr>
          <a:lstStyle/>
          <a:p>
            <a:r>
              <a:rPr lang="pt-BR" dirty="0">
                <a:latin typeface="Helvetica65-Medium" panose="020B0600000000000000" pitchFamily="34" charset="0"/>
              </a:rPr>
              <a:t/>
            </a:r>
            <a:br>
              <a:rPr lang="pt-BR" dirty="0">
                <a:latin typeface="Helvetica65-Medium" panose="020B0600000000000000" pitchFamily="34" charset="0"/>
              </a:rPr>
            </a:br>
            <a:endParaRPr lang="pt-BR" dirty="0">
              <a:latin typeface="Helvetica65-Medium" panose="020B0600000000000000" pitchFamily="34" charset="0"/>
            </a:endParaRPr>
          </a:p>
          <a:p>
            <a:r>
              <a:rPr lang="pt-BR" sz="1600" dirty="0" smtClean="0">
                <a:solidFill>
                  <a:schemeClr val="accent6">
                    <a:lumMod val="50000"/>
                  </a:schemeClr>
                </a:solidFill>
                <a:latin typeface="Helvetica65-Medium" panose="020B0600000000000000" pitchFamily="34" charset="0"/>
              </a:rPr>
              <a:t>Silas Barros de Alencar</a:t>
            </a:r>
            <a:endParaRPr lang="pt-BR" sz="1600" dirty="0">
              <a:solidFill>
                <a:schemeClr val="accent6">
                  <a:lumMod val="50000"/>
                </a:schemeClr>
              </a:solidFill>
              <a:latin typeface="Helvetica65-Medium" panose="020B0600000000000000" pitchFamily="34" charset="0"/>
            </a:endParaRPr>
          </a:p>
          <a:p>
            <a:r>
              <a:rPr lang="pt-BR" sz="1400" dirty="0" smtClean="0">
                <a:solidFill>
                  <a:schemeClr val="accent6">
                    <a:lumMod val="50000"/>
                  </a:schemeClr>
                </a:solidFill>
                <a:latin typeface="Helvetica Neue" panose="02000503000000020004" pitchFamily="2"/>
              </a:rPr>
              <a:t>Diretor Presidente</a:t>
            </a:r>
            <a:endParaRPr lang="pt-BR" sz="1400" dirty="0">
              <a:solidFill>
                <a:schemeClr val="accent6">
                  <a:lumMod val="50000"/>
                </a:schemeClr>
              </a:solidFill>
              <a:latin typeface="Helvetica Neue" panose="02000503000000020004" pitchFamily="2"/>
            </a:endParaRPr>
          </a:p>
          <a:p>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endParaRPr lang="pt-BR" sz="1400" dirty="0">
              <a:solidFill>
                <a:schemeClr val="accent6">
                  <a:lumMod val="50000"/>
                </a:schemeClr>
              </a:solidFill>
              <a:latin typeface="Helvetica65-Medium" panose="020B0600000000000000" pitchFamily="34" charset="0"/>
            </a:endParaRPr>
          </a:p>
          <a:p>
            <a:r>
              <a:rPr lang="pt-BR" sz="1400" dirty="0">
                <a:solidFill>
                  <a:schemeClr val="accent6">
                    <a:lumMod val="50000"/>
                  </a:schemeClr>
                </a:solidFill>
                <a:latin typeface="Helvetica65-Medium" panose="020B0600000000000000" pitchFamily="34" charset="0"/>
              </a:rPr>
              <a:t>Silas Barros de Alencar</a:t>
            </a:r>
          </a:p>
          <a:p>
            <a:r>
              <a:rPr lang="pt-BR" sz="1400" dirty="0" smtClean="0">
                <a:solidFill>
                  <a:schemeClr val="accent6">
                    <a:lumMod val="50000"/>
                  </a:schemeClr>
                </a:solidFill>
                <a:latin typeface="Helvetica Neue" panose="02000503000000020004" pitchFamily="2"/>
              </a:rPr>
              <a:t>Diretor </a:t>
            </a:r>
            <a:r>
              <a:rPr lang="pt-BR" sz="1400" dirty="0">
                <a:solidFill>
                  <a:schemeClr val="accent6">
                    <a:lumMod val="50000"/>
                  </a:schemeClr>
                </a:solidFill>
                <a:latin typeface="Helvetica Neue" panose="02000503000000020004" pitchFamily="2"/>
              </a:rPr>
              <a:t>de Ensino e Pesquisa em Exercício</a:t>
            </a:r>
          </a:p>
          <a:p>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endParaRPr lang="pt-BR" sz="1400" dirty="0">
              <a:solidFill>
                <a:schemeClr val="accent6">
                  <a:lumMod val="50000"/>
                </a:schemeClr>
              </a:solidFill>
              <a:latin typeface="Helvetica65-Medium" panose="020B0600000000000000" pitchFamily="34" charset="0"/>
            </a:endParaRPr>
          </a:p>
          <a:p>
            <a:r>
              <a:rPr lang="pt-BR" sz="1600" dirty="0" smtClean="0">
                <a:solidFill>
                  <a:schemeClr val="accent6">
                    <a:lumMod val="50000"/>
                  </a:schemeClr>
                </a:solidFill>
                <a:latin typeface="Helvetica65-Medium" panose="020B0600000000000000" pitchFamily="34" charset="0"/>
              </a:rPr>
              <a:t>Hermínio José Moreira Lima</a:t>
            </a:r>
            <a:endParaRPr lang="pt-BR" sz="1600" dirty="0">
              <a:solidFill>
                <a:schemeClr val="accent6">
                  <a:lumMod val="50000"/>
                </a:schemeClr>
              </a:solidFill>
              <a:latin typeface="Helvetica65-Medium" panose="020B0600000000000000" pitchFamily="34" charset="0"/>
            </a:endParaRPr>
          </a:p>
          <a:p>
            <a:r>
              <a:rPr lang="pt-BR" sz="1400" dirty="0">
                <a:solidFill>
                  <a:schemeClr val="accent6">
                    <a:lumMod val="50000"/>
                  </a:schemeClr>
                </a:solidFill>
                <a:latin typeface="Helvetica Neue" panose="02000503000000020004" pitchFamily="2"/>
              </a:rPr>
              <a:t>Diretor de Extensão Tecnológica e Inovação</a:t>
            </a:r>
          </a:p>
          <a:p>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endParaRPr lang="pt-BR" sz="1400" dirty="0">
              <a:solidFill>
                <a:schemeClr val="accent6">
                  <a:lumMod val="50000"/>
                </a:schemeClr>
              </a:solidFill>
              <a:latin typeface="Helvetica65-Medium" panose="020B0600000000000000" pitchFamily="34" charset="0"/>
            </a:endParaRPr>
          </a:p>
          <a:p>
            <a:r>
              <a:rPr lang="pt-BR" sz="1600" dirty="0">
                <a:solidFill>
                  <a:schemeClr val="accent6">
                    <a:lumMod val="50000"/>
                  </a:schemeClr>
                </a:solidFill>
                <a:latin typeface="Helvetica65-Medium" panose="020B0600000000000000" pitchFamily="34" charset="0"/>
              </a:rPr>
              <a:t>Antônio Elder Sampaio Nunes</a:t>
            </a:r>
          </a:p>
          <a:p>
            <a:r>
              <a:rPr lang="pt-BR" sz="1400" dirty="0">
                <a:solidFill>
                  <a:schemeClr val="accent6">
                    <a:lumMod val="50000"/>
                  </a:schemeClr>
                </a:solidFill>
                <a:latin typeface="Helvetica Neue" panose="02000503000000020004" pitchFamily="2"/>
              </a:rPr>
              <a:t>Diretor Administrativo-Financeiro</a:t>
            </a:r>
          </a:p>
          <a:p>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endParaRPr lang="pt-BR" sz="1600" dirty="0">
              <a:solidFill>
                <a:schemeClr val="accent6">
                  <a:lumMod val="50000"/>
                </a:schemeClr>
              </a:solidFill>
              <a:latin typeface="Helvetica65-Medium" panose="020B0600000000000000" pitchFamily="34" charset="0"/>
            </a:endParaRPr>
          </a:p>
          <a:p>
            <a:r>
              <a:rPr lang="pt-BR" sz="1600" dirty="0">
                <a:solidFill>
                  <a:schemeClr val="accent6">
                    <a:lumMod val="50000"/>
                  </a:schemeClr>
                </a:solidFill>
                <a:latin typeface="Helvetica65-Medium" panose="020B0600000000000000" pitchFamily="34" charset="0"/>
              </a:rPr>
              <a:t>Cícero Emerson Lacerda de Sousa</a:t>
            </a:r>
          </a:p>
          <a:p>
            <a:r>
              <a:rPr lang="pt-BR" sz="1400" dirty="0" smtClean="0">
                <a:solidFill>
                  <a:schemeClr val="accent6">
                    <a:lumMod val="50000"/>
                  </a:schemeClr>
                </a:solidFill>
                <a:latin typeface="Helvetica Neue" panose="02000503000000020004" pitchFamily="2"/>
              </a:rPr>
              <a:t>Diretor </a:t>
            </a:r>
            <a:r>
              <a:rPr lang="pt-BR" sz="1400" dirty="0">
                <a:solidFill>
                  <a:schemeClr val="accent6">
                    <a:lumMod val="50000"/>
                  </a:schemeClr>
                </a:solidFill>
                <a:latin typeface="Helvetica Neue" panose="02000503000000020004" pitchFamily="2"/>
              </a:rPr>
              <a:t>da Faculdade de Tecnologia </a:t>
            </a:r>
            <a:r>
              <a:rPr lang="pt-BR" sz="1400" dirty="0" err="1">
                <a:solidFill>
                  <a:schemeClr val="accent6">
                    <a:lumMod val="50000"/>
                  </a:schemeClr>
                </a:solidFill>
                <a:latin typeface="Helvetica Neue" panose="02000503000000020004" pitchFamily="2"/>
              </a:rPr>
              <a:t>Centec</a:t>
            </a:r>
            <a:r>
              <a:rPr lang="pt-BR" sz="1400" dirty="0">
                <a:solidFill>
                  <a:schemeClr val="accent6">
                    <a:lumMod val="50000"/>
                  </a:schemeClr>
                </a:solidFill>
                <a:latin typeface="Helvetica Neue" panose="02000503000000020004" pitchFamily="2"/>
              </a:rPr>
              <a:t> (Fatec) Cariri</a:t>
            </a:r>
          </a:p>
          <a:p>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endParaRPr lang="pt-BR" sz="1600" dirty="0">
              <a:solidFill>
                <a:schemeClr val="accent6">
                  <a:lumMod val="50000"/>
                </a:schemeClr>
              </a:solidFill>
              <a:latin typeface="Helvetica65-Medium" panose="020B0600000000000000" pitchFamily="34" charset="0"/>
            </a:endParaRPr>
          </a:p>
          <a:p>
            <a:r>
              <a:rPr lang="pt-BR" sz="1600" dirty="0" smtClean="0">
                <a:solidFill>
                  <a:schemeClr val="accent6">
                    <a:lumMod val="50000"/>
                  </a:schemeClr>
                </a:solidFill>
                <a:latin typeface="Helvetica65-Medium" panose="020B0600000000000000" pitchFamily="34" charset="0"/>
              </a:rPr>
              <a:t>Eduardo Freire Barbosa</a:t>
            </a:r>
            <a:r>
              <a:rPr lang="pt-BR" sz="1400" dirty="0" smtClean="0">
                <a:solidFill>
                  <a:schemeClr val="accent6">
                    <a:lumMod val="50000"/>
                  </a:schemeClr>
                </a:solidFill>
                <a:latin typeface="Helvetica65-Medium" panose="020B0600000000000000" pitchFamily="34" charset="0"/>
              </a:rPr>
              <a:t/>
            </a:r>
            <a:br>
              <a:rPr lang="pt-BR" sz="1400" dirty="0" smtClean="0">
                <a:solidFill>
                  <a:schemeClr val="accent6">
                    <a:lumMod val="50000"/>
                  </a:schemeClr>
                </a:solidFill>
                <a:latin typeface="Helvetica65-Medium" panose="020B0600000000000000" pitchFamily="34" charset="0"/>
              </a:rPr>
            </a:br>
            <a:r>
              <a:rPr lang="pt-BR" sz="1400" dirty="0" smtClean="0">
                <a:solidFill>
                  <a:schemeClr val="accent6">
                    <a:lumMod val="50000"/>
                  </a:schemeClr>
                </a:solidFill>
                <a:latin typeface="Helvetica Neue" panose="02000503000000020004" pitchFamily="2"/>
              </a:rPr>
              <a:t>Bibliotecário da Fatec Cariri</a:t>
            </a:r>
            <a:endParaRPr lang="pt-BR" sz="1400" dirty="0">
              <a:solidFill>
                <a:schemeClr val="accent6">
                  <a:lumMod val="50000"/>
                </a:schemeClr>
              </a:solidFill>
              <a:latin typeface="Helvetica Neue" panose="02000503000000020004" pitchFamily="2"/>
            </a:endParaRPr>
          </a:p>
          <a:p>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endParaRPr lang="pt-BR" sz="1600" dirty="0">
              <a:solidFill>
                <a:schemeClr val="accent6">
                  <a:lumMod val="50000"/>
                </a:schemeClr>
              </a:solidFill>
              <a:latin typeface="Helvetica65-Medium" panose="020B0600000000000000" pitchFamily="34" charset="0"/>
            </a:endParaRPr>
          </a:p>
          <a:p>
            <a:r>
              <a:rPr lang="pt-BR" sz="1600" dirty="0">
                <a:solidFill>
                  <a:schemeClr val="accent6">
                    <a:lumMod val="50000"/>
                  </a:schemeClr>
                </a:solidFill>
                <a:latin typeface="Helvetica65-Medium" panose="020B0600000000000000" pitchFamily="34" charset="0"/>
              </a:rPr>
              <a:t>Francisco Jardel Rodrigues da Paixão</a:t>
            </a:r>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r>
              <a:rPr lang="pt-BR" sz="1400" dirty="0" smtClean="0">
                <a:solidFill>
                  <a:schemeClr val="accent6">
                    <a:lumMod val="50000"/>
                  </a:schemeClr>
                </a:solidFill>
                <a:latin typeface="Helvetica Neue" panose="02000503000000020004" pitchFamily="2"/>
              </a:rPr>
              <a:t>Diretor </a:t>
            </a:r>
            <a:r>
              <a:rPr lang="pt-BR" sz="1400" dirty="0">
                <a:solidFill>
                  <a:schemeClr val="accent6">
                    <a:lumMod val="50000"/>
                  </a:schemeClr>
                </a:solidFill>
                <a:latin typeface="Helvetica Neue" panose="02000503000000020004" pitchFamily="2"/>
              </a:rPr>
              <a:t>da Faculdade de Tecnologia </a:t>
            </a:r>
            <a:r>
              <a:rPr lang="pt-BR" sz="1400" dirty="0" err="1">
                <a:solidFill>
                  <a:schemeClr val="accent6">
                    <a:lumMod val="50000"/>
                  </a:schemeClr>
                </a:solidFill>
                <a:latin typeface="Helvetica Neue" panose="02000503000000020004" pitchFamily="2"/>
              </a:rPr>
              <a:t>Centec</a:t>
            </a:r>
            <a:r>
              <a:rPr lang="pt-BR" sz="1400" dirty="0">
                <a:solidFill>
                  <a:schemeClr val="accent6">
                    <a:lumMod val="50000"/>
                  </a:schemeClr>
                </a:solidFill>
                <a:latin typeface="Helvetica Neue" panose="02000503000000020004" pitchFamily="2"/>
              </a:rPr>
              <a:t> (Fatec) Sertão Central</a:t>
            </a:r>
          </a:p>
          <a:p>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endParaRPr lang="pt-BR" sz="1600" dirty="0">
              <a:solidFill>
                <a:schemeClr val="accent6">
                  <a:lumMod val="50000"/>
                </a:schemeClr>
              </a:solidFill>
              <a:latin typeface="Helvetica65-Medium" panose="020B0600000000000000" pitchFamily="34" charset="0"/>
            </a:endParaRPr>
          </a:p>
          <a:p>
            <a:r>
              <a:rPr lang="pt-BR" sz="1600" dirty="0">
                <a:solidFill>
                  <a:schemeClr val="accent6">
                    <a:lumMod val="50000"/>
                  </a:schemeClr>
                </a:solidFill>
                <a:latin typeface="Helvetica65-Medium" panose="020B0600000000000000" pitchFamily="34" charset="0"/>
              </a:rPr>
              <a:t>Solange Maria Fernandes de Sousa</a:t>
            </a:r>
            <a:r>
              <a:rPr lang="pt-BR" sz="1400" dirty="0">
                <a:solidFill>
                  <a:schemeClr val="accent6">
                    <a:lumMod val="50000"/>
                  </a:schemeClr>
                </a:solidFill>
                <a:latin typeface="Helvetica65-Medium" panose="020B0600000000000000" pitchFamily="34" charset="0"/>
              </a:rPr>
              <a:t/>
            </a:r>
            <a:br>
              <a:rPr lang="pt-BR" sz="1400" dirty="0">
                <a:solidFill>
                  <a:schemeClr val="accent6">
                    <a:lumMod val="50000"/>
                  </a:schemeClr>
                </a:solidFill>
                <a:latin typeface="Helvetica65-Medium" panose="020B0600000000000000" pitchFamily="34" charset="0"/>
              </a:rPr>
            </a:br>
            <a:r>
              <a:rPr lang="pt-BR" sz="1400" dirty="0" smtClean="0">
                <a:solidFill>
                  <a:schemeClr val="accent6">
                    <a:lumMod val="50000"/>
                  </a:schemeClr>
                </a:solidFill>
                <a:latin typeface="Helvetica Neue" panose="02000503000000020004" pitchFamily="2"/>
              </a:rPr>
              <a:t>Bibliotecária </a:t>
            </a:r>
            <a:r>
              <a:rPr lang="pt-BR" sz="1400" dirty="0">
                <a:solidFill>
                  <a:schemeClr val="accent6">
                    <a:lumMod val="50000"/>
                  </a:schemeClr>
                </a:solidFill>
                <a:latin typeface="Helvetica Neue" panose="02000503000000020004" pitchFamily="2"/>
              </a:rPr>
              <a:t>da Fatec Sertão Central</a:t>
            </a:r>
          </a:p>
          <a:p>
            <a:endParaRPr lang="pt-BR" sz="1400" dirty="0">
              <a:latin typeface="Helvetica65-Medium" panose="020B0600000000000000" pitchFamily="34" charset="0"/>
            </a:endParaRPr>
          </a:p>
        </p:txBody>
      </p:sp>
      <p:sp>
        <p:nvSpPr>
          <p:cNvPr id="6" name="CaixaDeTexto 5"/>
          <p:cNvSpPr txBox="1"/>
          <p:nvPr/>
        </p:nvSpPr>
        <p:spPr>
          <a:xfrm>
            <a:off x="2226845" y="543312"/>
            <a:ext cx="6764993" cy="830997"/>
          </a:xfrm>
          <a:prstGeom prst="rect">
            <a:avLst/>
          </a:prstGeom>
          <a:noFill/>
        </p:spPr>
        <p:txBody>
          <a:bodyPr wrap="none" rtlCol="0">
            <a:spAutoFit/>
          </a:bodyPr>
          <a:lstStyle/>
          <a:p>
            <a:r>
              <a:rPr lang="pt-BR" sz="2400" dirty="0">
                <a:solidFill>
                  <a:schemeClr val="accent6">
                    <a:lumMod val="50000"/>
                  </a:schemeClr>
                </a:solidFill>
                <a:latin typeface="Helvetica Neue" panose="02000503000000020004" pitchFamily="2"/>
              </a:rPr>
              <a:t>Instituto Centro de Ensino Tecnológico (</a:t>
            </a:r>
            <a:r>
              <a:rPr lang="pt-BR" sz="2400" dirty="0" err="1">
                <a:solidFill>
                  <a:schemeClr val="accent6">
                    <a:lumMod val="50000"/>
                  </a:schemeClr>
                </a:solidFill>
                <a:latin typeface="Helvetica Neue" panose="02000503000000020004" pitchFamily="2"/>
              </a:rPr>
              <a:t>Centec</a:t>
            </a:r>
            <a:r>
              <a:rPr lang="pt-BR" sz="2400" dirty="0">
                <a:solidFill>
                  <a:schemeClr val="accent6">
                    <a:lumMod val="50000"/>
                  </a:schemeClr>
                </a:solidFill>
                <a:latin typeface="Helvetica Neue" panose="02000503000000020004" pitchFamily="2"/>
              </a:rPr>
              <a:t>)</a:t>
            </a:r>
          </a:p>
          <a:p>
            <a:endParaRPr lang="pt-BR" sz="2400" dirty="0"/>
          </a:p>
        </p:txBody>
      </p:sp>
      <p:sp>
        <p:nvSpPr>
          <p:cNvPr id="7" name="Retângulo de cantos arredondados 6">
            <a:hlinkClick r:id="rId3" action="ppaction://hlinksldjump"/>
          </p:cNvPr>
          <p:cNvSpPr/>
          <p:nvPr/>
        </p:nvSpPr>
        <p:spPr>
          <a:xfrm>
            <a:off x="10043728" y="8511426"/>
            <a:ext cx="1951630" cy="4913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Avançar</a:t>
            </a:r>
            <a:endParaRPr lang="pt-B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 name="Retângulo de cantos arredondados 1"/>
          <p:cNvSpPr/>
          <p:nvPr/>
        </p:nvSpPr>
        <p:spPr>
          <a:xfrm>
            <a:off x="8077049" y="1600295"/>
            <a:ext cx="3840480" cy="3863245"/>
          </a:xfrm>
          <a:prstGeom prst="roundRect">
            <a:avLst/>
          </a:prstGeom>
          <a:solidFill>
            <a:schemeClr val="accent6">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3" name="CaixaDeTexto 2"/>
          <p:cNvSpPr txBox="1"/>
          <p:nvPr/>
        </p:nvSpPr>
        <p:spPr>
          <a:xfrm>
            <a:off x="8892540" y="1755518"/>
            <a:ext cx="1922514" cy="415498"/>
          </a:xfrm>
          <a:prstGeom prst="rect">
            <a:avLst/>
          </a:prstGeom>
          <a:noFill/>
        </p:spPr>
        <p:txBody>
          <a:bodyPr wrap="none" rtlCol="0">
            <a:spAutoFit/>
          </a:bodyPr>
          <a:lstStyle/>
          <a:p>
            <a:r>
              <a:rPr lang="pt-BR" dirty="0" smtClean="0"/>
              <a:t>Instituto </a:t>
            </a:r>
            <a:r>
              <a:rPr lang="pt-BR" dirty="0" err="1" smtClean="0"/>
              <a:t>Centec</a:t>
            </a:r>
            <a:endParaRPr lang="pt-BR" dirty="0"/>
          </a:p>
        </p:txBody>
      </p:sp>
      <p:sp>
        <p:nvSpPr>
          <p:cNvPr id="9" name="CaixaDeTexto 8"/>
          <p:cNvSpPr txBox="1"/>
          <p:nvPr/>
        </p:nvSpPr>
        <p:spPr>
          <a:xfrm>
            <a:off x="8538685" y="2286975"/>
            <a:ext cx="2917209" cy="954107"/>
          </a:xfrm>
          <a:prstGeom prst="rect">
            <a:avLst/>
          </a:prstGeom>
          <a:noFill/>
        </p:spPr>
        <p:txBody>
          <a:bodyPr wrap="none" rtlCol="0">
            <a:spAutoFit/>
          </a:bodyPr>
          <a:lstStyle/>
          <a:p>
            <a:pPr algn="ctr"/>
            <a:r>
              <a:rPr lang="pt-BR" sz="1400" dirty="0"/>
              <a:t>Rua Silva Jardim, 515 </a:t>
            </a:r>
            <a:r>
              <a:rPr lang="pt-BR" sz="1400" dirty="0" smtClean="0"/>
              <a:t>– José Bonifácio</a:t>
            </a:r>
          </a:p>
          <a:p>
            <a:pPr algn="ctr"/>
            <a:r>
              <a:rPr lang="pt-BR" sz="1400" dirty="0"/>
              <a:t>Fortaleza - Ceará – Brasil</a:t>
            </a:r>
          </a:p>
          <a:p>
            <a:pPr algn="ctr"/>
            <a:r>
              <a:rPr lang="pt-BR" sz="1400" dirty="0" smtClean="0"/>
              <a:t>85 </a:t>
            </a:r>
            <a:r>
              <a:rPr lang="pt-BR" sz="1400" dirty="0"/>
              <a:t>3066.7000 / </a:t>
            </a:r>
            <a:r>
              <a:rPr lang="pt-BR" sz="1400" dirty="0" smtClean="0"/>
              <a:t>85 3066.7041</a:t>
            </a:r>
          </a:p>
          <a:p>
            <a:pPr algn="ctr"/>
            <a:r>
              <a:rPr lang="pt-BR" sz="1400" dirty="0" smtClean="0"/>
              <a:t>E-mail: centec@centec.org.br</a:t>
            </a:r>
          </a:p>
        </p:txBody>
      </p:sp>
      <p:pic>
        <p:nvPicPr>
          <p:cNvPr id="10" name="Imagem 9">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663" y="3489928"/>
            <a:ext cx="2025548" cy="415790"/>
          </a:xfrm>
          <a:prstGeom prst="rect">
            <a:avLst/>
          </a:prstGeom>
        </p:spPr>
      </p:pic>
      <p:pic>
        <p:nvPicPr>
          <p:cNvPr id="12" name="Imagem 1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382" y="4587502"/>
            <a:ext cx="1745811" cy="405743"/>
          </a:xfrm>
          <a:prstGeom prst="rect">
            <a:avLst/>
          </a:prstGeom>
        </p:spPr>
      </p:pic>
    </p:spTree>
    <p:extLst>
      <p:ext uri="{BB962C8B-B14F-4D97-AF65-F5344CB8AC3E}">
        <p14:creationId xmlns:p14="http://schemas.microsoft.com/office/powerpoint/2010/main" val="231051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767143" y="1161897"/>
            <a:ext cx="4493538" cy="2031325"/>
          </a:xfrm>
          <a:prstGeom prst="rect">
            <a:avLst/>
          </a:prstGeom>
          <a:noFill/>
        </p:spPr>
        <p:txBody>
          <a:bodyPr wrap="none" rtlCol="0">
            <a:spAutoFit/>
          </a:bodyPr>
          <a:lstStyle/>
          <a:p>
            <a:r>
              <a:rPr lang="pt-BR" b="1" dirty="0"/>
              <a:t>Organizações Rurais &amp; Agroindustriais </a:t>
            </a:r>
            <a:r>
              <a:rPr lang="pt-BR" dirty="0"/>
              <a:t>	</a:t>
            </a:r>
          </a:p>
          <a:p>
            <a:r>
              <a:rPr lang="pt-BR" dirty="0"/>
              <a:t>	</a:t>
            </a:r>
          </a:p>
          <a:p>
            <a:r>
              <a:rPr lang="pt-BR" dirty="0"/>
              <a:t>	</a:t>
            </a:r>
          </a:p>
          <a:p>
            <a:r>
              <a:rPr lang="pt-BR" dirty="0"/>
              <a:t>	</a:t>
            </a:r>
          </a:p>
          <a:p>
            <a:r>
              <a:rPr lang="pt-BR" dirty="0"/>
              <a:t>	</a:t>
            </a:r>
          </a:p>
          <a:p>
            <a:r>
              <a:rPr lang="pt-BR" dirty="0"/>
              <a:t>	</a:t>
            </a:r>
          </a:p>
        </p:txBody>
      </p:sp>
      <p:sp>
        <p:nvSpPr>
          <p:cNvPr id="10" name="CaixaDeTexto 9"/>
          <p:cNvSpPr txBox="1"/>
          <p:nvPr/>
        </p:nvSpPr>
        <p:spPr>
          <a:xfrm>
            <a:off x="4767143" y="1645473"/>
            <a:ext cx="1034514" cy="415498"/>
          </a:xfrm>
          <a:prstGeom prst="rect">
            <a:avLst/>
          </a:prstGeom>
          <a:noFill/>
        </p:spPr>
        <p:txBody>
          <a:bodyPr wrap="none" rtlCol="0">
            <a:spAutoFit/>
          </a:bodyPr>
          <a:lstStyle/>
          <a:p>
            <a:r>
              <a:rPr lang="pt-BR" dirty="0" smtClean="0"/>
              <a:t>Sinopse</a:t>
            </a:r>
            <a:endParaRPr lang="pt-BR" dirty="0"/>
          </a:p>
        </p:txBody>
      </p:sp>
      <p:sp>
        <p:nvSpPr>
          <p:cNvPr id="11" name="CaixaDeTexto 10"/>
          <p:cNvSpPr txBox="1"/>
          <p:nvPr/>
        </p:nvSpPr>
        <p:spPr>
          <a:xfrm>
            <a:off x="4767142" y="1992391"/>
            <a:ext cx="7005758" cy="1938992"/>
          </a:xfrm>
          <a:prstGeom prst="rect">
            <a:avLst/>
          </a:prstGeom>
          <a:noFill/>
        </p:spPr>
        <p:txBody>
          <a:bodyPr wrap="square" rtlCol="0">
            <a:spAutoFit/>
          </a:bodyPr>
          <a:lstStyle/>
          <a:p>
            <a:pPr algn="just"/>
            <a:r>
              <a:rPr lang="pt-BR" sz="1200" dirty="0" smtClean="0">
                <a:latin typeface="Century Gothic" panose="020B0502020202020204" pitchFamily="34" charset="0"/>
              </a:rPr>
              <a:t>A revista </a:t>
            </a:r>
            <a:r>
              <a:rPr lang="pt-BR" sz="1200" i="1" dirty="0">
                <a:latin typeface="Century Gothic" panose="020B0502020202020204" pitchFamily="34" charset="0"/>
              </a:rPr>
              <a:t>Organizações Rurais &amp; Agroindustriais </a:t>
            </a:r>
            <a:r>
              <a:rPr lang="pt-BR" sz="1200" dirty="0">
                <a:latin typeface="Century Gothic" panose="020B0502020202020204" pitchFamily="34" charset="0"/>
              </a:rPr>
              <a:t>é um periódico quadrimestral de acesso livre editado pelo Departamento de </a:t>
            </a:r>
            <a:r>
              <a:rPr lang="pt-BR" sz="1200" dirty="0" smtClean="0">
                <a:latin typeface="Century Gothic" panose="020B0502020202020204" pitchFamily="34" charset="0"/>
              </a:rPr>
              <a:t>Administração </a:t>
            </a:r>
            <a:r>
              <a:rPr lang="pt-BR" sz="1200" dirty="0">
                <a:latin typeface="Century Gothic" panose="020B0502020202020204" pitchFamily="34" charset="0"/>
              </a:rPr>
              <a:t>e Economia da Universidade Federal de Lavras, com </a:t>
            </a:r>
            <a:r>
              <a:rPr lang="pt-BR" sz="1200" dirty="0" smtClean="0">
                <a:latin typeface="Century Gothic" panose="020B0502020202020204" pitchFamily="34" charset="0"/>
              </a:rPr>
              <a:t>o </a:t>
            </a:r>
            <a:r>
              <a:rPr lang="pt-BR" sz="1200" dirty="0">
                <a:latin typeface="Century Gothic" panose="020B0502020202020204" pitchFamily="34" charset="0"/>
              </a:rPr>
              <a:t>apoio da Editora UFLA. Enfatizando o conhecimento sobre a Administração de setores específicos, seu objetivo é publicar artigos científicos e ensaios elaborados pela comunidade acadêmica e interessados nas áreas de "gestão de cadeias agroindustriais", "gestão social, ambiente e desenvolvimento", "organizações/associativismo", "mudança e gestão estratégica", "economia, extensão e sociologia rural".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t>	</a:t>
            </a:r>
          </a:p>
          <a:p>
            <a:pPr algn="just"/>
            <a:r>
              <a:rPr lang="pt-BR" sz="1200" dirty="0">
                <a:latin typeface="Century Gothic" panose="020B0502020202020204" pitchFamily="34" charset="0"/>
              </a:rPr>
              <a:t>	</a:t>
            </a:r>
          </a:p>
        </p:txBody>
      </p:sp>
      <p:sp>
        <p:nvSpPr>
          <p:cNvPr id="12" name="Retângulo de cantos arredondados 11">
            <a:hlinkClick r:id="rId3"/>
          </p:cNvPr>
          <p:cNvSpPr/>
          <p:nvPr/>
        </p:nvSpPr>
        <p:spPr>
          <a:xfrm>
            <a:off x="4835722" y="345734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5" name="Image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873" y="1219047"/>
            <a:ext cx="2285007" cy="2941473"/>
          </a:xfrm>
          <a:prstGeom prst="rect">
            <a:avLst/>
          </a:prstGeom>
          <a:effectLst>
            <a:outerShdw blurRad="50800" dist="38100" dir="10800000" algn="r" rotWithShape="0">
              <a:prstClr val="black">
                <a:alpha val="40000"/>
              </a:prstClr>
            </a:outerShdw>
          </a:effectLst>
        </p:spPr>
      </p:pic>
      <p:sp>
        <p:nvSpPr>
          <p:cNvPr id="17" name="Retângulo de cantos arredondados 16">
            <a:hlinkClick r:id="rId5"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6"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a:hlinkClick r:id="rId7"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19"/>
          <p:cNvSpPr/>
          <p:nvPr/>
        </p:nvSpPr>
        <p:spPr>
          <a:xfrm>
            <a:off x="1868327" y="5245628"/>
            <a:ext cx="2589371" cy="3591355"/>
          </a:xfrm>
          <a:prstGeom prst="rect">
            <a:avLst/>
          </a:prstGeom>
          <a:solidFill>
            <a:srgbClr val="00874D"/>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p:cNvSpPr txBox="1"/>
          <p:nvPr/>
        </p:nvSpPr>
        <p:spPr>
          <a:xfrm>
            <a:off x="4767142" y="5211927"/>
            <a:ext cx="7725192" cy="3323987"/>
          </a:xfrm>
          <a:prstGeom prst="rect">
            <a:avLst/>
          </a:prstGeom>
          <a:noFill/>
        </p:spPr>
        <p:txBody>
          <a:bodyPr wrap="none" rtlCol="0">
            <a:spAutoFit/>
          </a:bodyPr>
          <a:lstStyle/>
          <a:p>
            <a:r>
              <a:rPr lang="pt-BR" b="1" dirty="0"/>
              <a:t>Revista Brasileira de Engenharia Agrícola e Ambiental - </a:t>
            </a:r>
            <a:r>
              <a:rPr lang="pt-BR" b="1" dirty="0" err="1"/>
              <a:t>Agriambi</a:t>
            </a:r>
            <a:r>
              <a:rPr lang="pt-BR" b="1" dirty="0"/>
              <a:t>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22" name="CaixaDeTexto 21"/>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23" name="CaixaDeTexto 22"/>
          <p:cNvSpPr txBox="1"/>
          <p:nvPr/>
        </p:nvSpPr>
        <p:spPr>
          <a:xfrm>
            <a:off x="4767141" y="6042421"/>
            <a:ext cx="7005758" cy="1569660"/>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Brasileira de Engenharia Agrícola e Ambiental </a:t>
            </a:r>
            <a:r>
              <a:rPr lang="es-ES" sz="1200" dirty="0" smtClean="0">
                <a:latin typeface="Century Gothic" panose="020B0502020202020204" pitchFamily="34" charset="0"/>
              </a:rPr>
              <a:t>(</a:t>
            </a:r>
            <a:r>
              <a:rPr lang="es-ES" sz="1200" dirty="0" err="1">
                <a:latin typeface="Century Gothic" panose="020B0502020202020204" pitchFamily="34" charset="0"/>
              </a:rPr>
              <a:t>Agriambi</a:t>
            </a:r>
            <a:r>
              <a:rPr lang="es-ES" sz="1200" dirty="0">
                <a:latin typeface="Century Gothic" panose="020B0502020202020204" pitchFamily="34" charset="0"/>
              </a:rPr>
              <a:t>), periódico oficial da Asociación Latinoamericana y del </a:t>
            </a:r>
            <a:r>
              <a:rPr lang="pt-BR" sz="1200" dirty="0" smtClean="0">
                <a:latin typeface="Century Gothic" panose="020B0502020202020204" pitchFamily="34" charset="0"/>
              </a:rPr>
              <a:t>Caribe </a:t>
            </a:r>
            <a:r>
              <a:rPr lang="pt-BR" sz="1200" dirty="0">
                <a:latin typeface="Century Gothic" panose="020B0502020202020204" pitchFamily="34" charset="0"/>
              </a:rPr>
              <a:t>de </a:t>
            </a:r>
            <a:r>
              <a:rPr lang="pt-BR" sz="1200" dirty="0" err="1">
                <a:latin typeface="Century Gothic" panose="020B0502020202020204" pitchFamily="34" charset="0"/>
              </a:rPr>
              <a:t>Ingeniería</a:t>
            </a:r>
            <a:r>
              <a:rPr lang="pt-BR" sz="1200" dirty="0">
                <a:latin typeface="Century Gothic" panose="020B0502020202020204" pitchFamily="34" charset="0"/>
              </a:rPr>
              <a:t> Agrícola (ALIA), é editada mensalmente, no </a:t>
            </a:r>
            <a:r>
              <a:rPr lang="pt-BR" sz="1200" dirty="0" smtClean="0">
                <a:latin typeface="Century Gothic" panose="020B0502020202020204" pitchFamily="34" charset="0"/>
              </a:rPr>
              <a:t>formato </a:t>
            </a:r>
            <a:r>
              <a:rPr lang="pt-BR" sz="1200" dirty="0">
                <a:latin typeface="Century Gothic" panose="020B0502020202020204" pitchFamily="34" charset="0"/>
              </a:rPr>
              <a:t>eletrônico, pelo Departamento de Engenharia Agrícola </a:t>
            </a:r>
            <a:r>
              <a:rPr lang="pt-BR" sz="1200" dirty="0" smtClean="0">
                <a:latin typeface="Century Gothic" panose="020B0502020202020204" pitchFamily="34" charset="0"/>
              </a:rPr>
              <a:t>(</a:t>
            </a:r>
            <a:r>
              <a:rPr lang="pt-BR" sz="1200" dirty="0" err="1">
                <a:latin typeface="Century Gothic" panose="020B0502020202020204" pitchFamily="34" charset="0"/>
              </a:rPr>
              <a:t>DEAg</a:t>
            </a:r>
            <a:r>
              <a:rPr lang="pt-BR" sz="1200" dirty="0">
                <a:latin typeface="Century Gothic" panose="020B0502020202020204" pitchFamily="34" charset="0"/>
              </a:rPr>
              <a:t>) da Universidade Federal de Campina Grande (UFCG), </a:t>
            </a:r>
            <a:r>
              <a:rPr lang="pt-BR" sz="1200" dirty="0" smtClean="0">
                <a:latin typeface="Century Gothic" panose="020B0502020202020204" pitchFamily="34" charset="0"/>
              </a:rPr>
              <a:t>destinando-se </a:t>
            </a:r>
            <a:r>
              <a:rPr lang="pt-BR" sz="1200" dirty="0">
                <a:latin typeface="Century Gothic" panose="020B0502020202020204" pitchFamily="34" charset="0"/>
              </a:rPr>
              <a:t>à divulgação de artigos científicos originais e </a:t>
            </a:r>
            <a:r>
              <a:rPr lang="pt-BR" sz="1200" dirty="0" smtClean="0">
                <a:latin typeface="Century Gothic" panose="020B0502020202020204" pitchFamily="34" charset="0"/>
              </a:rPr>
              <a:t>inéditos</a:t>
            </a:r>
            <a:r>
              <a:rPr lang="pt-BR" sz="1200" dirty="0">
                <a:latin typeface="Century Gothic" panose="020B0502020202020204" pitchFamily="34" charset="0"/>
              </a:rPr>
              <a:t>, elaborados em </a:t>
            </a:r>
            <a:r>
              <a:rPr lang="pt-BR" sz="1200" b="1" dirty="0">
                <a:latin typeface="Century Gothic" panose="020B0502020202020204" pitchFamily="34" charset="0"/>
              </a:rPr>
              <a:t>Português, Inglês ou Espanhol. </a:t>
            </a:r>
            <a:r>
              <a:rPr lang="pt-BR" sz="1200" b="1" dirty="0"/>
              <a:t>	</a:t>
            </a:r>
          </a:p>
          <a:p>
            <a:pPr algn="just"/>
            <a:r>
              <a:rPr lang="pt-BR" sz="1200" dirty="0">
                <a:latin typeface="Century Gothic" panose="020B0502020202020204" pitchFamily="34" charset="0"/>
              </a:rPr>
              <a:t>	</a:t>
            </a:r>
          </a:p>
          <a:p>
            <a:pPr algn="just"/>
            <a:r>
              <a:rPr lang="pt-BR" sz="1200" dirty="0"/>
              <a:t>	</a:t>
            </a:r>
          </a:p>
          <a:p>
            <a:pPr algn="just"/>
            <a:r>
              <a:rPr lang="pt-BR" sz="1200" dirty="0">
                <a:latin typeface="Century Gothic" panose="020B0502020202020204" pitchFamily="34" charset="0"/>
              </a:rPr>
              <a:t>	</a:t>
            </a:r>
          </a:p>
        </p:txBody>
      </p:sp>
      <p:sp>
        <p:nvSpPr>
          <p:cNvPr id="24" name="Retângulo de cantos arredondados 23">
            <a:hlinkClick r:id="rId8"/>
          </p:cNvPr>
          <p:cNvSpPr/>
          <p:nvPr/>
        </p:nvSpPr>
        <p:spPr>
          <a:xfrm>
            <a:off x="4860447" y="736599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5" name="Imagem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2450" y="6063272"/>
            <a:ext cx="2286000" cy="1428750"/>
          </a:xfrm>
          <a:prstGeom prst="rect">
            <a:avLst/>
          </a:prstGeom>
        </p:spPr>
      </p:pic>
    </p:spTree>
    <p:extLst>
      <p:ext uri="{BB962C8B-B14F-4D97-AF65-F5344CB8AC3E}">
        <p14:creationId xmlns:p14="http://schemas.microsoft.com/office/powerpoint/2010/main" val="696591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CaixaDeTexto 7"/>
          <p:cNvSpPr txBox="1"/>
          <p:nvPr/>
        </p:nvSpPr>
        <p:spPr>
          <a:xfrm>
            <a:off x="4767143" y="1161897"/>
            <a:ext cx="5570756" cy="2677656"/>
          </a:xfrm>
          <a:prstGeom prst="rect">
            <a:avLst/>
          </a:prstGeom>
          <a:noFill/>
        </p:spPr>
        <p:txBody>
          <a:bodyPr wrap="none" rtlCol="0">
            <a:spAutoFit/>
          </a:bodyPr>
          <a:lstStyle/>
          <a:p>
            <a:r>
              <a:rPr lang="pt-BR" b="1" dirty="0"/>
              <a:t>PPP – Planejamento e Políticas Públicas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9" name="CaixaDeTexto 8"/>
          <p:cNvSpPr txBox="1"/>
          <p:nvPr/>
        </p:nvSpPr>
        <p:spPr>
          <a:xfrm>
            <a:off x="4767143" y="1645473"/>
            <a:ext cx="1034514" cy="415498"/>
          </a:xfrm>
          <a:prstGeom prst="rect">
            <a:avLst/>
          </a:prstGeom>
          <a:noFill/>
        </p:spPr>
        <p:txBody>
          <a:bodyPr wrap="none" rtlCol="0">
            <a:spAutoFit/>
          </a:bodyPr>
          <a:lstStyle/>
          <a:p>
            <a:r>
              <a:rPr lang="pt-BR" dirty="0" smtClean="0"/>
              <a:t>Sinopse</a:t>
            </a:r>
            <a:endParaRPr lang="pt-BR" dirty="0"/>
          </a:p>
        </p:txBody>
      </p:sp>
      <p:sp>
        <p:nvSpPr>
          <p:cNvPr id="10" name="CaixaDeTexto 9"/>
          <p:cNvSpPr txBox="1"/>
          <p:nvPr/>
        </p:nvSpPr>
        <p:spPr>
          <a:xfrm>
            <a:off x="4767142" y="1992391"/>
            <a:ext cx="7005758" cy="2123658"/>
          </a:xfrm>
          <a:prstGeom prst="rect">
            <a:avLst/>
          </a:prstGeom>
          <a:noFill/>
        </p:spPr>
        <p:txBody>
          <a:bodyPr wrap="square" rtlCol="0">
            <a:spAutoFit/>
          </a:bodyPr>
          <a:lstStyle/>
          <a:p>
            <a:pPr algn="just"/>
            <a:r>
              <a:rPr lang="pt-BR" sz="1200" dirty="0">
                <a:latin typeface="Century Gothic" panose="020B0502020202020204" pitchFamily="34" charset="0"/>
              </a:rPr>
              <a:t>A Revista PPP é um espaço plural, que reflete o esforço de vários estudiosos na busca de compartilhar suas produções intelectuais e apresentar propostas que impactem na melhoria das condições de </a:t>
            </a:r>
            <a:r>
              <a:rPr lang="pt-BR" sz="1200" dirty="0" smtClean="0">
                <a:latin typeface="Century Gothic" panose="020B0502020202020204" pitchFamily="34" charset="0"/>
              </a:rPr>
              <a:t>vida </a:t>
            </a:r>
            <a:r>
              <a:rPr lang="pt-BR" sz="1200" dirty="0">
                <a:latin typeface="Century Gothic" panose="020B0502020202020204" pitchFamily="34" charset="0"/>
              </a:rPr>
              <a:t>no nosso país. O objetivo principal do periódico é o promover o debate no campo do Planejamento e Políticas Públicas. Neste sentido, convidamos os pesquisadores atuantes na área a submeter artigos que atendam aos objetivos de estímulo à reflexão e ao debate no campo do planejamento e das políticas públicas. A avaliação, proposição e sugestão de políticas, instrumentos para auxiliar o planejador e formuladores de política estão no escopo da revista.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11" name="Retângulo de cantos arredondados 10">
            <a:hlinkClick r:id="rId3"/>
          </p:cNvPr>
          <p:cNvSpPr/>
          <p:nvPr/>
        </p:nvSpPr>
        <p:spPr>
          <a:xfrm>
            <a:off x="4860447" y="3765459"/>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a:hlinkClick r:id="rId5"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3496" y="1195260"/>
            <a:ext cx="2452531" cy="3262162"/>
          </a:xfrm>
          <a:prstGeom prst="rect">
            <a:avLst/>
          </a:prstGeom>
          <a:effectLst>
            <a:outerShdw blurRad="50800" dist="38100" dir="10800000" algn="r" rotWithShape="0">
              <a:prstClr val="black">
                <a:alpha val="40000"/>
              </a:prstClr>
            </a:outerShdw>
          </a:effectLst>
        </p:spPr>
      </p:pic>
      <p:sp>
        <p:nvSpPr>
          <p:cNvPr id="18" name="Retângulo 17"/>
          <p:cNvSpPr/>
          <p:nvPr/>
        </p:nvSpPr>
        <p:spPr>
          <a:xfrm>
            <a:off x="1868328" y="5245628"/>
            <a:ext cx="2437700" cy="3591355"/>
          </a:xfrm>
          <a:prstGeom prst="rect">
            <a:avLst/>
          </a:prstGeom>
          <a:solidFill>
            <a:schemeClr val="accent3">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p:cNvSpPr txBox="1"/>
          <p:nvPr/>
        </p:nvSpPr>
        <p:spPr>
          <a:xfrm>
            <a:off x="4767142" y="5211927"/>
            <a:ext cx="3416320" cy="3647152"/>
          </a:xfrm>
          <a:prstGeom prst="rect">
            <a:avLst/>
          </a:prstGeom>
          <a:noFill/>
        </p:spPr>
        <p:txBody>
          <a:bodyPr wrap="none" rtlCol="0">
            <a:spAutoFit/>
          </a:bodyPr>
          <a:lstStyle/>
          <a:p>
            <a:r>
              <a:rPr lang="pt-BR" b="1" dirty="0"/>
              <a:t>Cadernos de Agroecologia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26" name="CaixaDeTexto 25"/>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27" name="CaixaDeTexto 26"/>
          <p:cNvSpPr txBox="1"/>
          <p:nvPr/>
        </p:nvSpPr>
        <p:spPr>
          <a:xfrm>
            <a:off x="4767141" y="6042421"/>
            <a:ext cx="7005758" cy="1384995"/>
          </a:xfrm>
          <a:prstGeom prst="rect">
            <a:avLst/>
          </a:prstGeom>
          <a:noFill/>
        </p:spPr>
        <p:txBody>
          <a:bodyPr wrap="square" rtlCol="0">
            <a:spAutoFit/>
          </a:bodyPr>
          <a:lstStyle/>
          <a:p>
            <a:r>
              <a:rPr lang="pt-BR" sz="1200" dirty="0">
                <a:latin typeface="Century Gothic" panose="020B0502020202020204" pitchFamily="34" charset="0"/>
              </a:rPr>
              <a:t>A revista </a:t>
            </a:r>
            <a:r>
              <a:rPr lang="pt-BR" sz="1200" i="1" dirty="0">
                <a:latin typeface="Century Gothic" panose="020B0502020202020204" pitchFamily="34" charset="0"/>
              </a:rPr>
              <a:t>Cadernos de Agroecologia </a:t>
            </a:r>
            <a:r>
              <a:rPr lang="pt-BR" sz="1200" dirty="0">
                <a:latin typeface="Century Gothic" panose="020B0502020202020204" pitchFamily="34" charset="0"/>
              </a:rPr>
              <a:t>é uma publicação da Associação Brasileira de Agroecologia – ABA Agroecologia e tem por função principal publicar resumos de seminários e congressos de Agroecologia. </a:t>
            </a:r>
            <a:r>
              <a:rPr lang="pt-BR" sz="1200" dirty="0"/>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endParaRPr lang="pt-BR" sz="1200" dirty="0"/>
          </a:p>
          <a:p>
            <a:pPr algn="just"/>
            <a:r>
              <a:rPr lang="pt-BR" sz="1200" dirty="0">
                <a:latin typeface="Century Gothic" panose="020B0502020202020204" pitchFamily="34" charset="0"/>
              </a:rPr>
              <a:t>	</a:t>
            </a:r>
          </a:p>
          <a:p>
            <a:pPr algn="just"/>
            <a:r>
              <a:rPr lang="pt-BR" sz="1200" dirty="0"/>
              <a:t>	</a:t>
            </a:r>
          </a:p>
          <a:p>
            <a:pPr algn="just"/>
            <a:r>
              <a:rPr lang="pt-BR" sz="1200" dirty="0">
                <a:latin typeface="Century Gothic" panose="020B0502020202020204" pitchFamily="34" charset="0"/>
              </a:rPr>
              <a:t>	</a:t>
            </a:r>
          </a:p>
        </p:txBody>
      </p:sp>
      <p:sp>
        <p:nvSpPr>
          <p:cNvPr id="28" name="Retângulo de cantos arredondados 27">
            <a:hlinkClick r:id="rId8"/>
          </p:cNvPr>
          <p:cNvSpPr/>
          <p:nvPr/>
        </p:nvSpPr>
        <p:spPr>
          <a:xfrm>
            <a:off x="4860447" y="695451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9" name="Imagem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8965" y="6336340"/>
            <a:ext cx="1876425" cy="1190625"/>
          </a:xfrm>
          <a:prstGeom prst="rect">
            <a:avLst/>
          </a:prstGeom>
        </p:spPr>
      </p:pic>
    </p:spTree>
    <p:extLst>
      <p:ext uri="{BB962C8B-B14F-4D97-AF65-F5344CB8AC3E}">
        <p14:creationId xmlns:p14="http://schemas.microsoft.com/office/powerpoint/2010/main" val="451308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a:hlinkClick r:id="rId3"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6" name="CaixaDeTexto 25"/>
          <p:cNvSpPr txBox="1"/>
          <p:nvPr/>
        </p:nvSpPr>
        <p:spPr>
          <a:xfrm>
            <a:off x="4767142" y="5211927"/>
            <a:ext cx="4493538" cy="415498"/>
          </a:xfrm>
          <a:prstGeom prst="rect">
            <a:avLst/>
          </a:prstGeom>
          <a:noFill/>
        </p:spPr>
        <p:txBody>
          <a:bodyPr wrap="none" rtlCol="0">
            <a:spAutoFit/>
          </a:bodyPr>
          <a:lstStyle/>
          <a:p>
            <a:r>
              <a:rPr lang="pt-BR" b="1" dirty="0"/>
              <a:t>Safra – Revista do Agronegócio </a:t>
            </a:r>
            <a:r>
              <a:rPr lang="pt-BR" dirty="0"/>
              <a:t>	</a:t>
            </a:r>
          </a:p>
        </p:txBody>
      </p:sp>
      <p:sp>
        <p:nvSpPr>
          <p:cNvPr id="27" name="CaixaDeTexto 26"/>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28" name="CaixaDeTexto 27"/>
          <p:cNvSpPr txBox="1"/>
          <p:nvPr/>
        </p:nvSpPr>
        <p:spPr>
          <a:xfrm>
            <a:off x="4767141" y="6042421"/>
            <a:ext cx="7005758" cy="1754326"/>
          </a:xfrm>
          <a:prstGeom prst="rect">
            <a:avLst/>
          </a:prstGeom>
          <a:noFill/>
        </p:spPr>
        <p:txBody>
          <a:bodyPr wrap="square" rtlCol="0">
            <a:spAutoFit/>
          </a:bodyPr>
          <a:lstStyle/>
          <a:p>
            <a:pPr algn="just"/>
            <a:r>
              <a:rPr lang="pt-BR" sz="1200" dirty="0">
                <a:latin typeface="Century Gothic" panose="020B0502020202020204" pitchFamily="34" charset="0"/>
              </a:rPr>
              <a:t>Há 14 anos no mercado, a </a:t>
            </a:r>
            <a:r>
              <a:rPr lang="pt-BR" sz="1200" i="1" dirty="0">
                <a:latin typeface="Century Gothic" panose="020B0502020202020204" pitchFamily="34" charset="0"/>
              </a:rPr>
              <a:t>Safra – Revista do Agronegócio </a:t>
            </a:r>
            <a:r>
              <a:rPr lang="pt-BR" sz="1200" dirty="0">
                <a:latin typeface="Century Gothic" panose="020B0502020202020204" pitchFamily="34" charset="0"/>
              </a:rPr>
              <a:t>surgiu </a:t>
            </a:r>
            <a:r>
              <a:rPr lang="pt-BR" sz="1200" dirty="0" smtClean="0">
                <a:latin typeface="Century Gothic" panose="020B0502020202020204" pitchFamily="34" charset="0"/>
              </a:rPr>
              <a:t>com </a:t>
            </a:r>
            <a:r>
              <a:rPr lang="pt-BR" sz="1200" dirty="0">
                <a:latin typeface="Century Gothic" panose="020B0502020202020204" pitchFamily="34" charset="0"/>
              </a:rPr>
              <a:t>a proposta de trazer aos leitores, ao mercado em geral e ao mundo acadêmico informações precisas e análises independentes e isentas sobre o setor, no Brasil e no mundo. Reconhecida com qualidade e seriedade, a revista é considerada como uma das melhores publicações em sua área pelo Instituto de Estudos e Pesquisa da Qualidade (IEPQ).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t>	</a:t>
            </a: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29" name="Retângulo de cantos arredondados 28">
            <a:hlinkClick r:id="rId6"/>
          </p:cNvPr>
          <p:cNvSpPr/>
          <p:nvPr/>
        </p:nvSpPr>
        <p:spPr>
          <a:xfrm>
            <a:off x="4860447" y="729741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30" name="Imagem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1295" y="5211927"/>
            <a:ext cx="2269333" cy="3010340"/>
          </a:xfrm>
          <a:prstGeom prst="rect">
            <a:avLst/>
          </a:prstGeom>
        </p:spPr>
      </p:pic>
    </p:spTree>
    <p:extLst>
      <p:ext uri="{BB962C8B-B14F-4D97-AF65-F5344CB8AC3E}">
        <p14:creationId xmlns:p14="http://schemas.microsoft.com/office/powerpoint/2010/main" val="11651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767143" y="1161897"/>
            <a:ext cx="4493538" cy="415498"/>
          </a:xfrm>
          <a:prstGeom prst="rect">
            <a:avLst/>
          </a:prstGeom>
          <a:noFill/>
        </p:spPr>
        <p:txBody>
          <a:bodyPr wrap="none" rtlCol="0">
            <a:spAutoFit/>
          </a:bodyPr>
          <a:lstStyle/>
          <a:p>
            <a:r>
              <a:rPr lang="pt-BR" b="1" dirty="0"/>
              <a:t>Revista Brasileira de Agroecologia </a:t>
            </a:r>
            <a:r>
              <a:rPr lang="pt-BR" dirty="0"/>
              <a:t>	</a:t>
            </a:r>
          </a:p>
        </p:txBody>
      </p:sp>
      <p:sp>
        <p:nvSpPr>
          <p:cNvPr id="5" name="CaixaDeTexto 4"/>
          <p:cNvSpPr txBox="1"/>
          <p:nvPr/>
        </p:nvSpPr>
        <p:spPr>
          <a:xfrm>
            <a:off x="4767143" y="1645473"/>
            <a:ext cx="1034514" cy="415498"/>
          </a:xfrm>
          <a:prstGeom prst="rect">
            <a:avLst/>
          </a:prstGeom>
          <a:noFill/>
        </p:spPr>
        <p:txBody>
          <a:bodyPr wrap="none" rtlCol="0">
            <a:spAutoFit/>
          </a:bodyPr>
          <a:lstStyle/>
          <a:p>
            <a:r>
              <a:rPr lang="pt-BR" dirty="0" smtClean="0"/>
              <a:t>Sinopse</a:t>
            </a:r>
            <a:endParaRPr lang="pt-BR" dirty="0"/>
          </a:p>
        </p:txBody>
      </p:sp>
      <p:sp>
        <p:nvSpPr>
          <p:cNvPr id="6" name="CaixaDeTexto 5"/>
          <p:cNvSpPr txBox="1"/>
          <p:nvPr/>
        </p:nvSpPr>
        <p:spPr>
          <a:xfrm>
            <a:off x="4767142" y="1992391"/>
            <a:ext cx="7005758" cy="1384995"/>
          </a:xfrm>
          <a:prstGeom prst="rect">
            <a:avLst/>
          </a:prstGeom>
          <a:noFill/>
        </p:spPr>
        <p:txBody>
          <a:bodyPr wrap="square" rtlCol="0">
            <a:spAutoFit/>
          </a:bodyPr>
          <a:lstStyle/>
          <a:p>
            <a:pPr algn="just"/>
            <a:r>
              <a:rPr lang="pt-BR" sz="1200" dirty="0">
                <a:latin typeface="Century Gothic" panose="020B0502020202020204" pitchFamily="34" charset="0"/>
              </a:rPr>
              <a:t>A Revista Brasileira de Agroecologia é uma </a:t>
            </a:r>
            <a:r>
              <a:rPr lang="pt-BR" sz="1200" dirty="0" err="1">
                <a:latin typeface="Century Gothic" panose="020B0502020202020204" pitchFamily="34" charset="0"/>
              </a:rPr>
              <a:t>ublicação</a:t>
            </a:r>
            <a:r>
              <a:rPr lang="pt-BR" sz="1200" dirty="0">
                <a:latin typeface="Century Gothic" panose="020B0502020202020204" pitchFamily="34" charset="0"/>
              </a:rPr>
              <a:t> quadrimestral </a:t>
            </a:r>
            <a:r>
              <a:rPr lang="pt-BR" sz="1200" dirty="0" smtClean="0">
                <a:latin typeface="Century Gothic" panose="020B0502020202020204" pitchFamily="34" charset="0"/>
              </a:rPr>
              <a:t>que </a:t>
            </a:r>
            <a:r>
              <a:rPr lang="pt-BR" sz="1200" dirty="0">
                <a:latin typeface="Century Gothic" panose="020B0502020202020204" pitchFamily="34" charset="0"/>
              </a:rPr>
              <a:t>recebe artigos ou ensaios teóricos inéditos e inovadores em Agroecologia e áreas do conhecimento afins, publicado pela </a:t>
            </a:r>
            <a:r>
              <a:rPr lang="pt-BR" sz="1200" dirty="0" smtClean="0">
                <a:latin typeface="Century Gothic" panose="020B0502020202020204" pitchFamily="34" charset="0"/>
              </a:rPr>
              <a:t>Associação </a:t>
            </a:r>
            <a:r>
              <a:rPr lang="pt-BR" sz="1200" dirty="0">
                <a:latin typeface="Century Gothic" panose="020B0502020202020204" pitchFamily="34" charset="0"/>
              </a:rPr>
              <a:t>Brasileira de Agroecologia - ABA em parceria com a </a:t>
            </a:r>
            <a:r>
              <a:rPr lang="pt-BR" sz="1200" dirty="0" smtClean="0">
                <a:latin typeface="Century Gothic" panose="020B0502020202020204" pitchFamily="34" charset="0"/>
              </a:rPr>
              <a:t>UFRGS</a:t>
            </a:r>
            <a:r>
              <a:rPr lang="pt-BR" sz="1200" dirty="0">
                <a:latin typeface="Century Gothic" panose="020B0502020202020204" pitchFamily="34" charset="0"/>
              </a:rPr>
              <a:t>. A ABA pretende manter a Revista Brasileira de Agroecologia como um veículo gratuito a serviço da sociedade e </a:t>
            </a:r>
            <a:r>
              <a:rPr lang="pt-BR" sz="1200" dirty="0" smtClean="0">
                <a:latin typeface="Century Gothic" panose="020B0502020202020204" pitchFamily="34" charset="0"/>
              </a:rPr>
              <a:t>da </a:t>
            </a:r>
            <a:r>
              <a:rPr lang="pt-BR" sz="1200" dirty="0">
                <a:latin typeface="Century Gothic" panose="020B0502020202020204" pitchFamily="34" charset="0"/>
              </a:rPr>
              <a:t>divulgação do conhecimento em Agroecologia</a:t>
            </a:r>
            <a:r>
              <a:rPr lang="pt-BR" sz="1200" dirty="0" smtClean="0">
                <a:latin typeface="Century Gothic" panose="020B0502020202020204" pitchFamily="34" charset="0"/>
              </a:rPr>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p:txBody>
      </p:sp>
      <p:sp>
        <p:nvSpPr>
          <p:cNvPr id="7" name="Retângulo de cantos arredondados 6">
            <a:hlinkClick r:id="rId3"/>
          </p:cNvPr>
          <p:cNvSpPr/>
          <p:nvPr/>
        </p:nvSpPr>
        <p:spPr>
          <a:xfrm>
            <a:off x="4860447" y="325321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9863" y="1078176"/>
            <a:ext cx="2378691" cy="3738799"/>
          </a:xfrm>
          <a:prstGeom prst="rect">
            <a:avLst/>
          </a:prstGeom>
          <a:effectLst>
            <a:outerShdw blurRad="50800" dist="38100" dir="8100000" algn="tr" rotWithShape="0">
              <a:prstClr val="black">
                <a:alpha val="40000"/>
              </a:prstClr>
            </a:outerShdw>
          </a:effectLst>
        </p:spPr>
      </p:pic>
      <p:sp>
        <p:nvSpPr>
          <p:cNvPr id="18" name="CaixaDeTexto 17"/>
          <p:cNvSpPr txBox="1"/>
          <p:nvPr/>
        </p:nvSpPr>
        <p:spPr>
          <a:xfrm>
            <a:off x="4767142" y="5211927"/>
            <a:ext cx="3317127" cy="415498"/>
          </a:xfrm>
          <a:prstGeom prst="rect">
            <a:avLst/>
          </a:prstGeom>
          <a:noFill/>
        </p:spPr>
        <p:txBody>
          <a:bodyPr wrap="none" rtlCol="0">
            <a:spAutoFit/>
          </a:bodyPr>
          <a:lstStyle/>
          <a:p>
            <a:r>
              <a:rPr lang="pt-BR" b="1" dirty="0"/>
              <a:t>Revista Ciência Agronômica </a:t>
            </a:r>
            <a:endParaRPr lang="pt-BR" dirty="0"/>
          </a:p>
        </p:txBody>
      </p:sp>
      <p:sp>
        <p:nvSpPr>
          <p:cNvPr id="19" name="CaixaDeTexto 18"/>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25" name="CaixaDeTexto 24"/>
          <p:cNvSpPr txBox="1"/>
          <p:nvPr/>
        </p:nvSpPr>
        <p:spPr>
          <a:xfrm>
            <a:off x="4767141" y="6042421"/>
            <a:ext cx="7005758" cy="1754326"/>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Ciência Agronômica </a:t>
            </a:r>
            <a:r>
              <a:rPr lang="pt-BR" sz="1200" dirty="0">
                <a:latin typeface="Century Gothic" panose="020B0502020202020204" pitchFamily="34" charset="0"/>
              </a:rPr>
              <a:t>é publicada pelo Centro de Ciências Agrárias da Universidade Federal do Ceará desde 1971. Sua periodicidade é trimestral. </a:t>
            </a:r>
            <a:r>
              <a:rPr lang="pt-BR" sz="1200" dirty="0" smtClean="0">
                <a:latin typeface="Century Gothic" panose="020B0502020202020204" pitchFamily="34" charset="0"/>
              </a:rPr>
              <a:t>Publica </a:t>
            </a:r>
            <a:r>
              <a:rPr lang="pt-BR" sz="1200" dirty="0">
                <a:latin typeface="Century Gothic" panose="020B0502020202020204" pitchFamily="34" charset="0"/>
              </a:rPr>
              <a:t>artigos científicos-técnicos e notas científicas de qualidade originais não submetidos a </a:t>
            </a:r>
            <a:r>
              <a:rPr lang="pt-BR" sz="1200" dirty="0" smtClean="0">
                <a:latin typeface="Century Gothic" panose="020B0502020202020204" pitchFamily="34" charset="0"/>
              </a:rPr>
              <a:t>outro periódico</a:t>
            </a:r>
            <a:r>
              <a:rPr lang="pt-BR" sz="1200" dirty="0">
                <a:latin typeface="Century Gothic" panose="020B0502020202020204" pitchFamily="34" charset="0"/>
              </a:rPr>
              <a:t>, envolvendo pesquisas </a:t>
            </a:r>
            <a:r>
              <a:rPr lang="pt-BR" sz="1200" dirty="0" smtClean="0">
                <a:latin typeface="Century Gothic" panose="020B0502020202020204" pitchFamily="34" charset="0"/>
              </a:rPr>
              <a:t>inéditas </a:t>
            </a:r>
            <a:r>
              <a:rPr lang="pt-BR" sz="1200" dirty="0">
                <a:latin typeface="Century Gothic" panose="020B0502020202020204" pitchFamily="34" charset="0"/>
              </a:rPr>
              <a:t>e novas tecnologias de interesse nas áreas relacionadas às Ciências Agrárias e Recursos Naturais. </a:t>
            </a:r>
            <a:r>
              <a:rPr lang="pt-BR" sz="1200" b="1" dirty="0">
                <a:latin typeface="Century Gothic" panose="020B0502020202020204" pitchFamily="34" charset="0"/>
              </a:rPr>
              <a:t>Idioma: </a:t>
            </a:r>
            <a:r>
              <a:rPr lang="pt-BR" sz="1200" b="1" dirty="0" smtClean="0">
                <a:latin typeface="Century Gothic" panose="020B0502020202020204" pitchFamily="34" charset="0"/>
              </a:rPr>
              <a:t>Português</a:t>
            </a:r>
            <a:endParaRPr lang="pt-BR" sz="1200" dirty="0">
              <a:latin typeface="Century Gothic" panose="020B0502020202020204" pitchFamily="34" charset="0"/>
            </a:endParaRPr>
          </a:p>
          <a:p>
            <a:pPr algn="just"/>
            <a:r>
              <a:rPr lang="pt-BR" sz="1200" dirty="0"/>
              <a:t>	</a:t>
            </a: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26" name="Retângulo de cantos arredondados 25">
            <a:hlinkClick r:id="rId8"/>
          </p:cNvPr>
          <p:cNvSpPr/>
          <p:nvPr/>
        </p:nvSpPr>
        <p:spPr>
          <a:xfrm>
            <a:off x="4860447" y="732149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7" name="Imagem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8979" y="5248273"/>
            <a:ext cx="2473573" cy="343551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311861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p:cNvSpPr txBox="1"/>
          <p:nvPr/>
        </p:nvSpPr>
        <p:spPr>
          <a:xfrm>
            <a:off x="4767140" y="1121005"/>
            <a:ext cx="4902638" cy="3970318"/>
          </a:xfrm>
          <a:prstGeom prst="rect">
            <a:avLst/>
          </a:prstGeom>
          <a:noFill/>
        </p:spPr>
        <p:txBody>
          <a:bodyPr wrap="square" rtlCol="0">
            <a:spAutoFit/>
          </a:bodyPr>
          <a:lstStyle/>
          <a:p>
            <a:r>
              <a:rPr lang="pt-BR" b="1" i="1" dirty="0"/>
              <a:t>Revista </a:t>
            </a:r>
            <a:r>
              <a:rPr lang="pt-BR" b="1" i="1" dirty="0" err="1"/>
              <a:t>Agrociência</a:t>
            </a:r>
            <a:r>
              <a:rPr lang="pt-BR" b="1" i="1" dirty="0"/>
              <a:t>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Retângulo de cantos arredondados 8">
            <a:hlinkClick r:id="rId4"/>
          </p:cNvPr>
          <p:cNvSpPr/>
          <p:nvPr/>
        </p:nvSpPr>
        <p:spPr>
          <a:xfrm>
            <a:off x="4860447" y="348181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a:hlinkClick r:id="rId5"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1" name="CaixaDeTexto 20"/>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22" name="CaixaDeTexto 21"/>
          <p:cNvSpPr txBox="1"/>
          <p:nvPr/>
        </p:nvSpPr>
        <p:spPr>
          <a:xfrm>
            <a:off x="4767141" y="1992391"/>
            <a:ext cx="7005758" cy="1292662"/>
          </a:xfrm>
          <a:prstGeom prst="rect">
            <a:avLst/>
          </a:prstGeom>
          <a:noFill/>
        </p:spPr>
        <p:txBody>
          <a:bodyPr wrap="square" rtlCol="0">
            <a:spAutoFit/>
          </a:bodyPr>
          <a:lstStyle/>
          <a:p>
            <a:pPr algn="just"/>
            <a:r>
              <a:rPr lang="pt-PT" sz="1100" dirty="0">
                <a:latin typeface="Century Gothic" panose="020B0502020202020204" pitchFamily="34" charset="0"/>
              </a:rPr>
              <a:t>Agrociência é um jornal criado e apoiado pelo Colégio de Pós-Graduação, a fim de divulgar os resultados da pesquisa agrícola e florestal, os dois pesquisadores mexicanos e de outros países. Todas as contribuições são sujeitas a arbitragem rigorosa. De 2000 até 2006, a sua periodicidade era formato bimestral e totalmente bilingue (Espanhol e Inglês na mesma edição). Desde 2007 é sesquimensual (oito edições por ano). Além da versão impressa, o conteúdo completo está disponível em versão eletrônica, sem nenhum custo adicional.</a:t>
            </a:r>
            <a:endParaRPr lang="pt-BR" sz="1100" dirty="0">
              <a:latin typeface="Century Gothic" panose="020B0502020202020204" pitchFamily="34" charset="0"/>
            </a:endParaRPr>
          </a:p>
          <a:p>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Espanhol/Inglês</a:t>
            </a:r>
            <a:endParaRPr lang="pt-BR" sz="1200" dirty="0">
              <a:latin typeface="Century Gothic" panose="020B0502020202020204" pitchFamily="34" charset="0"/>
            </a:endParaRPr>
          </a:p>
        </p:txBody>
      </p:sp>
      <p:sp>
        <p:nvSpPr>
          <p:cNvPr id="23" name="CaixaDeTexto 22"/>
          <p:cNvSpPr txBox="1"/>
          <p:nvPr/>
        </p:nvSpPr>
        <p:spPr>
          <a:xfrm>
            <a:off x="4767142" y="5211927"/>
            <a:ext cx="4493538" cy="1061829"/>
          </a:xfrm>
          <a:prstGeom prst="rect">
            <a:avLst/>
          </a:prstGeom>
          <a:noFill/>
        </p:spPr>
        <p:txBody>
          <a:bodyPr wrap="none" rtlCol="0">
            <a:spAutoFit/>
          </a:bodyPr>
          <a:lstStyle/>
          <a:p>
            <a:r>
              <a:rPr lang="pt-BR" b="1" dirty="0"/>
              <a:t>Revista </a:t>
            </a:r>
            <a:r>
              <a:rPr lang="pt-BR" b="1" dirty="0" err="1"/>
              <a:t>Attalea</a:t>
            </a:r>
            <a:r>
              <a:rPr lang="pt-BR" b="1" dirty="0"/>
              <a:t> Agronegócios </a:t>
            </a:r>
            <a:r>
              <a:rPr lang="pt-BR" dirty="0"/>
              <a:t>	</a:t>
            </a:r>
          </a:p>
          <a:p>
            <a:r>
              <a:rPr lang="pt-BR" dirty="0"/>
              <a:t>	</a:t>
            </a:r>
          </a:p>
          <a:p>
            <a:r>
              <a:rPr lang="pt-BR" dirty="0"/>
              <a:t>	</a:t>
            </a:r>
          </a:p>
        </p:txBody>
      </p:sp>
      <p:sp>
        <p:nvSpPr>
          <p:cNvPr id="29" name="CaixaDeTexto 28"/>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30" name="CaixaDeTexto 29"/>
          <p:cNvSpPr txBox="1"/>
          <p:nvPr/>
        </p:nvSpPr>
        <p:spPr>
          <a:xfrm>
            <a:off x="4767141" y="6042421"/>
            <a:ext cx="7005758" cy="2862322"/>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a:t>
            </a:r>
            <a:r>
              <a:rPr lang="pt-BR" sz="1200" i="1" dirty="0" err="1">
                <a:latin typeface="Century Gothic" panose="020B0502020202020204" pitchFamily="34" charset="0"/>
              </a:rPr>
              <a:t>Attalea</a:t>
            </a:r>
            <a:r>
              <a:rPr lang="pt-BR" sz="1200" i="1" dirty="0">
                <a:latin typeface="Century Gothic" panose="020B0502020202020204" pitchFamily="34" charset="0"/>
              </a:rPr>
              <a:t> Agronegócios </a:t>
            </a:r>
            <a:r>
              <a:rPr lang="pt-BR" sz="1200" dirty="0">
                <a:latin typeface="Century Gothic" panose="020B0502020202020204" pitchFamily="34" charset="0"/>
              </a:rPr>
              <a:t>é uma publicação com </a:t>
            </a:r>
            <a:r>
              <a:rPr lang="pt-BR" sz="1200" dirty="0" smtClean="0">
                <a:latin typeface="Century Gothic" panose="020B0502020202020204" pitchFamily="34" charset="0"/>
              </a:rPr>
              <a:t>periodicidade </a:t>
            </a:r>
            <a:r>
              <a:rPr lang="pt-BR" sz="1200" dirty="0">
                <a:latin typeface="Century Gothic" panose="020B0502020202020204" pitchFamily="34" charset="0"/>
              </a:rPr>
              <a:t>mensal, especializada no agronegócio </a:t>
            </a:r>
            <a:r>
              <a:rPr lang="pt-BR" sz="1200" dirty="0" smtClean="0">
                <a:latin typeface="Century Gothic" panose="020B0502020202020204" pitchFamily="34" charset="0"/>
              </a:rPr>
              <a:t>regionalizado</a:t>
            </a:r>
            <a:r>
              <a:rPr lang="pt-BR" sz="1200" dirty="0">
                <a:latin typeface="Century Gothic" panose="020B0502020202020204" pitchFamily="34" charset="0"/>
              </a:rPr>
              <a:t>. A revista abrange notícias, pesquisas e </a:t>
            </a:r>
            <a:r>
              <a:rPr lang="pt-BR" sz="1200" dirty="0" smtClean="0">
                <a:latin typeface="Century Gothic" panose="020B0502020202020204" pitchFamily="34" charset="0"/>
              </a:rPr>
              <a:t>informações </a:t>
            </a:r>
            <a:r>
              <a:rPr lang="pt-BR" sz="1200" dirty="0">
                <a:latin typeface="Century Gothic" panose="020B0502020202020204" pitchFamily="34" charset="0"/>
              </a:rPr>
              <a:t>técnicas das cadeias produtivas do leite; do café; </a:t>
            </a:r>
            <a:r>
              <a:rPr lang="pt-BR" sz="1200" dirty="0" smtClean="0">
                <a:latin typeface="Century Gothic" panose="020B0502020202020204" pitchFamily="34" charset="0"/>
              </a:rPr>
              <a:t>da </a:t>
            </a:r>
            <a:r>
              <a:rPr lang="pt-BR" sz="1200" dirty="0">
                <a:latin typeface="Century Gothic" panose="020B0502020202020204" pitchFamily="34" charset="0"/>
              </a:rPr>
              <a:t>cana-de-açúcar; do algodão, da soja e do milho; da </a:t>
            </a:r>
            <a:r>
              <a:rPr lang="pt-BR" sz="1200" dirty="0" smtClean="0">
                <a:latin typeface="Century Gothic" panose="020B0502020202020204" pitchFamily="34" charset="0"/>
              </a:rPr>
              <a:t>horticultura </a:t>
            </a:r>
            <a:r>
              <a:rPr lang="pt-BR" sz="1200" dirty="0">
                <a:latin typeface="Century Gothic" panose="020B0502020202020204" pitchFamily="34" charset="0"/>
              </a:rPr>
              <a:t>e da fruticultura; das pecuárias bovinas, suínas, </a:t>
            </a:r>
            <a:r>
              <a:rPr lang="pt-BR" sz="1200" dirty="0" smtClean="0">
                <a:latin typeface="Century Gothic" panose="020B0502020202020204" pitchFamily="34" charset="0"/>
              </a:rPr>
              <a:t>ovinas</a:t>
            </a:r>
            <a:r>
              <a:rPr lang="pt-BR" sz="1200" dirty="0">
                <a:latin typeface="Century Gothic" panose="020B0502020202020204" pitchFamily="34" charset="0"/>
              </a:rPr>
              <a:t>, aves e peixes; do mel e derivados; bem como do meio </a:t>
            </a:r>
            <a:r>
              <a:rPr lang="pt-BR" sz="1200" dirty="0" smtClean="0">
                <a:latin typeface="Century Gothic" panose="020B0502020202020204" pitchFamily="34" charset="0"/>
              </a:rPr>
              <a:t>ambiente </a:t>
            </a:r>
            <a:r>
              <a:rPr lang="pt-BR" sz="1200" dirty="0">
                <a:latin typeface="Century Gothic" panose="020B0502020202020204" pitchFamily="34" charset="0"/>
              </a:rPr>
              <a:t>e da agroecologia. A revista enfoca a </a:t>
            </a:r>
            <a:r>
              <a:rPr lang="pt-BR" sz="1200" dirty="0" smtClean="0">
                <a:latin typeface="Century Gothic" panose="020B0502020202020204" pitchFamily="34" charset="0"/>
              </a:rPr>
              <a:t>importância </a:t>
            </a:r>
            <a:r>
              <a:rPr lang="pt-BR" sz="1200" dirty="0">
                <a:latin typeface="Century Gothic" panose="020B0502020202020204" pitchFamily="34" charset="0"/>
              </a:rPr>
              <a:t>do agronegócio nas regiões da Alta </a:t>
            </a:r>
            <a:r>
              <a:rPr lang="pt-BR" sz="1200" dirty="0" err="1">
                <a:latin typeface="Century Gothic" panose="020B0502020202020204" pitchFamily="34" charset="0"/>
              </a:rPr>
              <a:t>Mogiana</a:t>
            </a:r>
            <a:r>
              <a:rPr lang="pt-BR" sz="1200" dirty="0">
                <a:latin typeface="Century Gothic" panose="020B0502020202020204" pitchFamily="34" charset="0"/>
              </a:rPr>
              <a:t> </a:t>
            </a:r>
            <a:r>
              <a:rPr lang="pt-BR" sz="1200" dirty="0" smtClean="0">
                <a:latin typeface="Century Gothic" panose="020B0502020202020204" pitchFamily="34" charset="0"/>
              </a:rPr>
              <a:t>paulista</a:t>
            </a:r>
            <a:r>
              <a:rPr lang="pt-BR" sz="1200" dirty="0">
                <a:latin typeface="Century Gothic" panose="020B0502020202020204" pitchFamily="34" charset="0"/>
              </a:rPr>
              <a:t>, Triângulo Mineiro, Sul e Sudoeste de Minas Gerais, </a:t>
            </a:r>
            <a:r>
              <a:rPr lang="pt-BR" sz="1200" dirty="0" smtClean="0">
                <a:latin typeface="Century Gothic" panose="020B0502020202020204" pitchFamily="34" charset="0"/>
              </a:rPr>
              <a:t>destacando </a:t>
            </a:r>
            <a:r>
              <a:rPr lang="pt-BR" sz="1200" dirty="0">
                <a:latin typeface="Century Gothic" panose="020B0502020202020204" pitchFamily="34" charset="0"/>
              </a:rPr>
              <a:t>o trabalho, a geração de renda, as carreiras </a:t>
            </a:r>
            <a:r>
              <a:rPr lang="pt-BR" sz="1200" dirty="0" smtClean="0">
                <a:latin typeface="Century Gothic" panose="020B0502020202020204" pitchFamily="34" charset="0"/>
              </a:rPr>
              <a:t>profissionais</a:t>
            </a:r>
            <a:r>
              <a:rPr lang="pt-BR" sz="1200" dirty="0">
                <a:latin typeface="Century Gothic" panose="020B0502020202020204" pitchFamily="34" charset="0"/>
              </a:rPr>
              <a:t>, a realidade, as dificuldades e as tecnologias </a:t>
            </a:r>
            <a:r>
              <a:rPr lang="pt-BR" sz="1200" dirty="0" smtClean="0">
                <a:latin typeface="Century Gothic" panose="020B0502020202020204" pitchFamily="34" charset="0"/>
              </a:rPr>
              <a:t>empregadas </a:t>
            </a:r>
            <a:r>
              <a:rPr lang="pt-BR" sz="1200" dirty="0">
                <a:latin typeface="Century Gothic" panose="020B0502020202020204" pitchFamily="34" charset="0"/>
              </a:rPr>
              <a:t>em todas as cadeias produtivas do agronegócio de </a:t>
            </a:r>
            <a:r>
              <a:rPr lang="pt-BR" sz="1200" dirty="0" smtClean="0">
                <a:latin typeface="Century Gothic" panose="020B0502020202020204" pitchFamily="34" charset="0"/>
              </a:rPr>
              <a:t>cerca </a:t>
            </a:r>
            <a:r>
              <a:rPr lang="pt-BR" sz="1200" dirty="0">
                <a:latin typeface="Century Gothic" panose="020B0502020202020204" pitchFamily="34" charset="0"/>
              </a:rPr>
              <a:t>de 220 municípios das regiões de abrangência. </a:t>
            </a:r>
            <a:r>
              <a:rPr lang="pt-BR" sz="1200" b="1" dirty="0">
                <a:latin typeface="Century Gothic" panose="020B0502020202020204" pitchFamily="34" charset="0"/>
              </a:rPr>
              <a:t>Idioma: </a:t>
            </a:r>
            <a:r>
              <a:rPr lang="pt-BR" sz="1200" b="1" dirty="0" smtClean="0">
                <a:latin typeface="Century Gothic" panose="020B0502020202020204" pitchFamily="34" charset="0"/>
              </a:rPr>
              <a:t>Português</a:t>
            </a:r>
            <a:endParaRPr lang="pt-BR" sz="1200" dirty="0">
              <a:latin typeface="Century Gothic" panose="020B0502020202020204" pitchFamily="34" charset="0"/>
            </a:endParaRPr>
          </a:p>
          <a:p>
            <a:pPr algn="just"/>
            <a:r>
              <a:rPr lang="pt-BR" sz="1200" dirty="0"/>
              <a:t>	</a:t>
            </a:r>
          </a:p>
          <a:p>
            <a:pPr algn="just"/>
            <a:r>
              <a:rPr lang="pt-BR" sz="1200" dirty="0"/>
              <a:t>	</a:t>
            </a: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31" name="Retângulo de cantos arredondados 30">
            <a:hlinkClick r:id="rId8"/>
          </p:cNvPr>
          <p:cNvSpPr/>
          <p:nvPr/>
        </p:nvSpPr>
        <p:spPr>
          <a:xfrm>
            <a:off x="4778570" y="8058562"/>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32" name="Imagem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3512" y="5211927"/>
            <a:ext cx="2405164" cy="3224860"/>
          </a:xfrm>
          <a:prstGeom prst="rect">
            <a:avLst/>
          </a:prstGeom>
          <a:effectLst>
            <a:outerShdw blurRad="50800" dist="38100" dir="10800000" algn="r" rotWithShape="0">
              <a:prstClr val="black">
                <a:alpha val="40000"/>
              </a:prstClr>
            </a:outerShdw>
          </a:effectLst>
        </p:spPr>
      </p:pic>
      <p:sp>
        <p:nvSpPr>
          <p:cNvPr id="6" name="Rectangle 4"/>
          <p:cNvSpPr>
            <a:spLocks noChangeArrowheads="1"/>
          </p:cNvSpPr>
          <p:nvPr/>
        </p:nvSpPr>
        <p:spPr bwMode="auto">
          <a:xfrm>
            <a:off x="1853512" y="1173137"/>
            <a:ext cx="1343666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7" name="Objeto 6"/>
          <p:cNvGraphicFramePr>
            <a:graphicFrameLocks noChangeAspect="1"/>
          </p:cNvGraphicFramePr>
          <p:nvPr>
            <p:extLst>
              <p:ext uri="{D42A27DB-BD31-4B8C-83A1-F6EECF244321}">
                <p14:modId xmlns:p14="http://schemas.microsoft.com/office/powerpoint/2010/main" val="1359858431"/>
              </p:ext>
            </p:extLst>
          </p:nvPr>
        </p:nvGraphicFramePr>
        <p:xfrm>
          <a:off x="1853511" y="1173136"/>
          <a:ext cx="2297383" cy="3143787"/>
        </p:xfrm>
        <a:graphic>
          <a:graphicData uri="http://schemas.openxmlformats.org/presentationml/2006/ole">
            <mc:AlternateContent xmlns:mc="http://schemas.openxmlformats.org/markup-compatibility/2006">
              <mc:Choice xmlns:v="urn:schemas-microsoft-com:vml" Requires="v">
                <p:oleObj spid="_x0000_s1040" r:id="rId10" imgW="914286" imgH="1238423" progId="MSPhotoEd.3">
                  <p:embed/>
                </p:oleObj>
              </mc:Choice>
              <mc:Fallback>
                <p:oleObj r:id="rId10" imgW="914286" imgH="1238423" progId="MSPhotoEd.3">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3511" y="1173136"/>
                        <a:ext cx="2297383" cy="3143787"/>
                      </a:xfrm>
                      <a:prstGeom prst="rect">
                        <a:avLst/>
                      </a:prstGeom>
                      <a:noFill/>
                    </p:spPr>
                  </p:pic>
                </p:oleObj>
              </mc:Fallback>
            </mc:AlternateContent>
          </a:graphicData>
        </a:graphic>
      </p:graphicFrame>
    </p:spTree>
    <p:extLst>
      <p:ext uri="{BB962C8B-B14F-4D97-AF65-F5344CB8AC3E}">
        <p14:creationId xmlns:p14="http://schemas.microsoft.com/office/powerpoint/2010/main" val="2172365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p:cNvSpPr txBox="1"/>
          <p:nvPr/>
        </p:nvSpPr>
        <p:spPr>
          <a:xfrm>
            <a:off x="4744345" y="2072111"/>
            <a:ext cx="7005758" cy="2492990"/>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a:t>
            </a:r>
            <a:r>
              <a:rPr lang="pt-BR" sz="1200" i="1" dirty="0" err="1">
                <a:latin typeface="Century Gothic" panose="020B0502020202020204" pitchFamily="34" charset="0"/>
              </a:rPr>
              <a:t>Agro-Ciência</a:t>
            </a:r>
            <a:r>
              <a:rPr lang="pt-BR" sz="1200" i="1" dirty="0">
                <a:latin typeface="Century Gothic" panose="020B0502020202020204" pitchFamily="34" charset="0"/>
              </a:rPr>
              <a:t> </a:t>
            </a:r>
            <a:r>
              <a:rPr lang="pt-BR" sz="1200" dirty="0">
                <a:latin typeface="Century Gothic" panose="020B0502020202020204" pitchFamily="34" charset="0"/>
              </a:rPr>
              <a:t>é uma publicação chilena de Ciências </a:t>
            </a:r>
            <a:r>
              <a:rPr lang="pt-BR" sz="1200" dirty="0" smtClean="0">
                <a:latin typeface="Century Gothic" panose="020B0502020202020204" pitchFamily="34" charset="0"/>
              </a:rPr>
              <a:t>Agrárias </a:t>
            </a:r>
            <a:r>
              <a:rPr lang="pt-BR" sz="1200" dirty="0">
                <a:latin typeface="Century Gothic" panose="020B0502020202020204" pitchFamily="34" charset="0"/>
              </a:rPr>
              <a:t>de abrangência internacional que publica artigos de </a:t>
            </a:r>
            <a:r>
              <a:rPr lang="pt-BR" sz="1200" dirty="0" smtClean="0">
                <a:latin typeface="Century Gothic" panose="020B0502020202020204" pitchFamily="34" charset="0"/>
              </a:rPr>
              <a:t>pesquisadores </a:t>
            </a:r>
            <a:r>
              <a:rPr lang="pt-BR" sz="1200" dirty="0">
                <a:latin typeface="Century Gothic" panose="020B0502020202020204" pitchFamily="34" charset="0"/>
              </a:rPr>
              <a:t>nacionais e estrangeiros, que são submetidos a </a:t>
            </a:r>
            <a:r>
              <a:rPr lang="pt-BR" sz="1200" dirty="0" smtClean="0">
                <a:latin typeface="Century Gothic" panose="020B0502020202020204" pitchFamily="34" charset="0"/>
              </a:rPr>
              <a:t>um </a:t>
            </a:r>
            <a:r>
              <a:rPr lang="pt-BR" sz="1200" dirty="0">
                <a:latin typeface="Century Gothic" panose="020B0502020202020204" pitchFamily="34" charset="0"/>
              </a:rPr>
              <a:t>rigoroso processo de revisão por pares, sobre as questões </a:t>
            </a:r>
            <a:r>
              <a:rPr lang="pt-BR" sz="1200" dirty="0" smtClean="0">
                <a:latin typeface="Century Gothic" panose="020B0502020202020204" pitchFamily="34" charset="0"/>
              </a:rPr>
              <a:t>relacionadas </a:t>
            </a:r>
            <a:r>
              <a:rPr lang="pt-BR" sz="1200" dirty="0">
                <a:latin typeface="Century Gothic" panose="020B0502020202020204" pitchFamily="34" charset="0"/>
              </a:rPr>
              <a:t>com a agricultura, produção animal, engenharia </a:t>
            </a:r>
            <a:r>
              <a:rPr lang="pt-BR" sz="1200" dirty="0" smtClean="0">
                <a:latin typeface="Century Gothic" panose="020B0502020202020204" pitchFamily="34" charset="0"/>
              </a:rPr>
              <a:t>agrícola </a:t>
            </a:r>
            <a:r>
              <a:rPr lang="pt-BR" sz="1200" dirty="0">
                <a:latin typeface="Century Gothic" panose="020B0502020202020204" pitchFamily="34" charset="0"/>
              </a:rPr>
              <a:t>e medicina veterinária. Sua periodicidade é semestral. </a:t>
            </a:r>
            <a:r>
              <a:rPr lang="pt-BR" sz="1200" dirty="0" smtClean="0">
                <a:latin typeface="Century Gothic" panose="020B0502020202020204" pitchFamily="34" charset="0"/>
              </a:rPr>
              <a:t>Ela </a:t>
            </a:r>
            <a:r>
              <a:rPr lang="pt-BR" sz="1200" dirty="0">
                <a:latin typeface="Century Gothic" panose="020B0502020202020204" pitchFamily="34" charset="0"/>
              </a:rPr>
              <a:t>abrange uma ampla gama de tópicos , tais como culturas , frutas , legumes, forragem , pasto, fitopatologia , entomologia, plantas </a:t>
            </a:r>
            <a:r>
              <a:rPr lang="pt-BR" sz="1200" dirty="0" smtClean="0">
                <a:latin typeface="Century Gothic" panose="020B0502020202020204" pitchFamily="34" charset="0"/>
              </a:rPr>
              <a:t>daninhas ,biotecnologia </a:t>
            </a:r>
            <a:r>
              <a:rPr lang="pt-BR" sz="1200" dirty="0">
                <a:latin typeface="Century Gothic" panose="020B0502020202020204" pitchFamily="34" charset="0"/>
              </a:rPr>
              <a:t>, padrões, solos , irrigação, recursos naturais , meio ambiente, </a:t>
            </a:r>
            <a:r>
              <a:rPr lang="pt-BR" sz="1200" dirty="0" err="1">
                <a:latin typeface="Century Gothic" panose="020B0502020202020204" pitchFamily="34" charset="0"/>
              </a:rPr>
              <a:t>geomática</a:t>
            </a:r>
            <a:r>
              <a:rPr lang="pt-BR" sz="1200" dirty="0">
                <a:latin typeface="Century Gothic" panose="020B0502020202020204" pitchFamily="34" charset="0"/>
              </a:rPr>
              <a:t> , produção animal, medicina veterinária , economia, agronegócio , pós-colheita , </a:t>
            </a:r>
            <a:r>
              <a:rPr lang="pt-BR" sz="1200" dirty="0" err="1">
                <a:latin typeface="Century Gothic" panose="020B0502020202020204" pitchFamily="34" charset="0"/>
              </a:rPr>
              <a:t>etc</a:t>
            </a:r>
            <a:r>
              <a:rPr lang="pt-BR" sz="1200" dirty="0">
                <a:latin typeface="Century Gothic" panose="020B0502020202020204" pitchFamily="34" charset="0"/>
              </a:rPr>
              <a:t> . Publicada pelas Faculdades de Agricultura, Engenharia </a:t>
            </a:r>
            <a:r>
              <a:rPr lang="pt-BR" sz="1200" dirty="0" smtClean="0">
                <a:latin typeface="Century Gothic" panose="020B0502020202020204" pitchFamily="34" charset="0"/>
              </a:rPr>
              <a:t>Agrícola </a:t>
            </a:r>
            <a:r>
              <a:rPr lang="pt-BR" sz="1200" dirty="0">
                <a:latin typeface="Century Gothic" panose="020B0502020202020204" pitchFamily="34" charset="0"/>
              </a:rPr>
              <a:t>e Medicina Veterinária da Universidade de </a:t>
            </a:r>
            <a:r>
              <a:rPr lang="pt-BR" sz="1200" dirty="0" err="1">
                <a:latin typeface="Century Gothic" panose="020B0502020202020204" pitchFamily="34" charset="0"/>
              </a:rPr>
              <a:t>Concepción</a:t>
            </a:r>
            <a:r>
              <a:rPr lang="pt-BR" sz="1200" dirty="0">
                <a:latin typeface="Century Gothic" panose="020B0502020202020204" pitchFamily="34" charset="0"/>
              </a:rPr>
              <a:t>, </a:t>
            </a:r>
            <a:r>
              <a:rPr lang="pt-BR" sz="1200" dirty="0" smtClean="0">
                <a:latin typeface="Century Gothic" panose="020B0502020202020204" pitchFamily="34" charset="0"/>
              </a:rPr>
              <a:t>Campus </a:t>
            </a:r>
            <a:r>
              <a:rPr lang="pt-BR" sz="1200" dirty="0" err="1">
                <a:latin typeface="Century Gothic" panose="020B0502020202020204" pitchFamily="34" charset="0"/>
              </a:rPr>
              <a:t>Chillán</a:t>
            </a:r>
            <a:r>
              <a:rPr lang="pt-BR" sz="1200" dirty="0">
                <a:latin typeface="Century Gothic" panose="020B0502020202020204" pitchFamily="34" charset="0"/>
              </a:rPr>
              <a:t>.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Espanhol</a:t>
            </a:r>
            <a:endParaRPr lang="pt-BR" sz="1200" dirty="0">
              <a:latin typeface="Century Gothic" panose="020B0502020202020204" pitchFamily="34" charset="0"/>
            </a:endParaRPr>
          </a:p>
          <a:p>
            <a:r>
              <a:rPr lang="pt-BR" sz="1200" dirty="0"/>
              <a:t>	</a:t>
            </a:r>
          </a:p>
          <a:p>
            <a:pPr algn="just"/>
            <a:r>
              <a:rPr lang="pt-BR" sz="1200" dirty="0"/>
              <a:t>	</a:t>
            </a:r>
          </a:p>
          <a:p>
            <a:pPr algn="just"/>
            <a:r>
              <a:rPr lang="pt-BR" sz="1200" dirty="0">
                <a:latin typeface="Century Gothic" panose="020B0502020202020204" pitchFamily="34" charset="0"/>
              </a:rPr>
              <a:t>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767140" y="1086715"/>
            <a:ext cx="4902638" cy="4293483"/>
          </a:xfrm>
          <a:prstGeom prst="rect">
            <a:avLst/>
          </a:prstGeom>
          <a:noFill/>
        </p:spPr>
        <p:txBody>
          <a:bodyPr wrap="square" rtlCol="0">
            <a:spAutoFit/>
          </a:bodyPr>
          <a:lstStyle/>
          <a:p>
            <a:r>
              <a:rPr lang="pt-BR" b="1" dirty="0"/>
              <a:t>Revista </a:t>
            </a:r>
            <a:r>
              <a:rPr lang="pt-BR" b="1" dirty="0" err="1"/>
              <a:t>Agro-Ciência</a:t>
            </a:r>
            <a:r>
              <a:rPr lang="pt-BR" b="1" dirty="0"/>
              <a:t>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7" name="Retângulo de cantos arredondados 6">
            <a:hlinkClick r:id="rId3"/>
          </p:cNvPr>
          <p:cNvSpPr/>
          <p:nvPr/>
        </p:nvSpPr>
        <p:spPr>
          <a:xfrm>
            <a:off x="4778570" y="433075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Retângulo de cantos arredondados 11">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Retângulo de cantos arredondados 12"/>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CaixaDeTexto 14"/>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pic>
        <p:nvPicPr>
          <p:cNvPr id="19" name="Imagem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979" y="1079519"/>
            <a:ext cx="2405657" cy="3432071"/>
          </a:xfrm>
          <a:prstGeom prst="rect">
            <a:avLst/>
          </a:prstGeom>
        </p:spPr>
      </p:pic>
      <p:pic>
        <p:nvPicPr>
          <p:cNvPr id="21" name="Imagem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8979" y="5211927"/>
            <a:ext cx="2405657" cy="3236440"/>
          </a:xfrm>
          <a:prstGeom prst="rect">
            <a:avLst/>
          </a:prstGeom>
        </p:spPr>
      </p:pic>
      <p:sp>
        <p:nvSpPr>
          <p:cNvPr id="22" name="CaixaDeTexto 21"/>
          <p:cNvSpPr txBox="1"/>
          <p:nvPr/>
        </p:nvSpPr>
        <p:spPr>
          <a:xfrm>
            <a:off x="4656650" y="5319625"/>
            <a:ext cx="4902638" cy="1384995"/>
          </a:xfrm>
          <a:prstGeom prst="rect">
            <a:avLst/>
          </a:prstGeom>
          <a:noFill/>
        </p:spPr>
        <p:txBody>
          <a:bodyPr wrap="square" rtlCol="0">
            <a:spAutoFit/>
          </a:bodyPr>
          <a:lstStyle/>
          <a:p>
            <a:r>
              <a:rPr lang="pt-BR" b="1" dirty="0" smtClean="0"/>
              <a:t>Ciência e </a:t>
            </a:r>
            <a:r>
              <a:rPr lang="pt-BR" b="1" dirty="0" err="1" smtClean="0"/>
              <a:t>Agrotecnologia</a:t>
            </a:r>
            <a:r>
              <a:rPr lang="pt-BR" dirty="0"/>
              <a:t>	</a:t>
            </a:r>
          </a:p>
          <a:p>
            <a:r>
              <a:rPr lang="pt-BR" dirty="0"/>
              <a:t>	</a:t>
            </a:r>
          </a:p>
          <a:p>
            <a:r>
              <a:rPr lang="pt-BR" dirty="0"/>
              <a:t>	</a:t>
            </a:r>
          </a:p>
          <a:p>
            <a:r>
              <a:rPr lang="pt-BR" dirty="0"/>
              <a:t>	</a:t>
            </a:r>
          </a:p>
        </p:txBody>
      </p:sp>
      <p:sp>
        <p:nvSpPr>
          <p:cNvPr id="25" name="CaixaDeTexto 24"/>
          <p:cNvSpPr txBox="1"/>
          <p:nvPr/>
        </p:nvSpPr>
        <p:spPr>
          <a:xfrm>
            <a:off x="4633855" y="6305021"/>
            <a:ext cx="7005758" cy="1754326"/>
          </a:xfrm>
          <a:prstGeom prst="rect">
            <a:avLst/>
          </a:prstGeom>
          <a:noFill/>
        </p:spPr>
        <p:txBody>
          <a:bodyPr wrap="square" rtlCol="0">
            <a:spAutoFit/>
          </a:bodyPr>
          <a:lstStyle/>
          <a:p>
            <a:pPr algn="just"/>
            <a:r>
              <a:rPr lang="pt-BR" sz="1200" dirty="0">
                <a:latin typeface="Century Gothic" panose="020B0502020202020204" pitchFamily="34" charset="0"/>
              </a:rPr>
              <a:t>A revista </a:t>
            </a:r>
            <a:r>
              <a:rPr lang="pt-BR" sz="1200" i="1" dirty="0">
                <a:latin typeface="Century Gothic" panose="020B0502020202020204" pitchFamily="34" charset="0"/>
              </a:rPr>
              <a:t>Ciência e </a:t>
            </a:r>
            <a:r>
              <a:rPr lang="pt-BR" sz="1200" i="1" dirty="0" err="1">
                <a:latin typeface="Century Gothic" panose="020B0502020202020204" pitchFamily="34" charset="0"/>
              </a:rPr>
              <a:t>Agrotecnologia</a:t>
            </a:r>
            <a:r>
              <a:rPr lang="pt-BR" sz="1200" dirty="0">
                <a:latin typeface="Century Gothic" panose="020B0502020202020204" pitchFamily="34" charset="0"/>
              </a:rPr>
              <a:t>, editada a cada 2 meses pela </a:t>
            </a:r>
            <a:r>
              <a:rPr lang="pt-BR" sz="1200" dirty="0" smtClean="0">
                <a:latin typeface="Century Gothic" panose="020B0502020202020204" pitchFamily="34" charset="0"/>
              </a:rPr>
              <a:t>Editora </a:t>
            </a:r>
            <a:r>
              <a:rPr lang="pt-BR" sz="1200" dirty="0">
                <a:latin typeface="Century Gothic" panose="020B0502020202020204" pitchFamily="34" charset="0"/>
              </a:rPr>
              <a:t>da Universidade Federal de Lavras (UFLA), publica artigos </a:t>
            </a:r>
            <a:r>
              <a:rPr lang="pt-BR" sz="1200" dirty="0" smtClean="0">
                <a:latin typeface="Century Gothic" panose="020B0502020202020204" pitchFamily="34" charset="0"/>
              </a:rPr>
              <a:t>científicos </a:t>
            </a:r>
            <a:r>
              <a:rPr lang="pt-BR" sz="1200" dirty="0">
                <a:latin typeface="Century Gothic" panose="020B0502020202020204" pitchFamily="34" charset="0"/>
              </a:rPr>
              <a:t>de interesse agropecuário elaborados por membros da comunidade científica nacional e internacional nas áreas de Ciências Vegetais e Animais incluindo Agronomia, Ciência e Tecnologia de Alimentos, Economia e Administração do Agronegócio, Engenharia Rural, Medicina Veterinária e Zootecnia. </a:t>
            </a:r>
            <a:r>
              <a:rPr lang="pt-BR" sz="1200" dirty="0"/>
              <a:t>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a:latin typeface="Century Gothic" panose="020B0502020202020204" pitchFamily="34" charset="0"/>
            </a:endParaRPr>
          </a:p>
          <a:p>
            <a:endParaRPr lang="pt-BR" sz="1200" dirty="0"/>
          </a:p>
          <a:p>
            <a:pPr algn="just"/>
            <a:r>
              <a:rPr lang="pt-BR" sz="1200" dirty="0"/>
              <a:t>	</a:t>
            </a:r>
          </a:p>
          <a:p>
            <a:pPr algn="just"/>
            <a:r>
              <a:rPr lang="pt-BR" sz="1200" dirty="0">
                <a:latin typeface="Century Gothic" panose="020B0502020202020204" pitchFamily="34" charset="0"/>
              </a:rPr>
              <a:t>	</a:t>
            </a:r>
          </a:p>
        </p:txBody>
      </p:sp>
      <p:sp>
        <p:nvSpPr>
          <p:cNvPr id="26" name="Retângulo de cantos arredondados 25">
            <a:hlinkClick r:id="rId9"/>
          </p:cNvPr>
          <p:cNvSpPr/>
          <p:nvPr/>
        </p:nvSpPr>
        <p:spPr>
          <a:xfrm>
            <a:off x="4668080" y="769498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0"/>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7" name="CaixaDeTexto 26"/>
          <p:cNvSpPr txBox="1"/>
          <p:nvPr/>
        </p:nvSpPr>
        <p:spPr>
          <a:xfrm>
            <a:off x="4656652" y="5878383"/>
            <a:ext cx="1034514" cy="415498"/>
          </a:xfrm>
          <a:prstGeom prst="rect">
            <a:avLst/>
          </a:prstGeom>
          <a:noFill/>
        </p:spPr>
        <p:txBody>
          <a:bodyPr wrap="none" rtlCol="0">
            <a:spAutoFit/>
          </a:bodyPr>
          <a:lstStyle/>
          <a:p>
            <a:r>
              <a:rPr lang="pt-BR" dirty="0" smtClean="0"/>
              <a:t>Sinopse</a:t>
            </a:r>
            <a:endParaRPr lang="pt-BR" dirty="0"/>
          </a:p>
        </p:txBody>
      </p:sp>
    </p:spTree>
    <p:extLst>
      <p:ext uri="{BB962C8B-B14F-4D97-AF65-F5344CB8AC3E}">
        <p14:creationId xmlns:p14="http://schemas.microsoft.com/office/powerpoint/2010/main" val="1657372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4767140" y="1086715"/>
            <a:ext cx="4902638" cy="4616648"/>
          </a:xfrm>
          <a:prstGeom prst="rect">
            <a:avLst/>
          </a:prstGeom>
          <a:noFill/>
        </p:spPr>
        <p:txBody>
          <a:bodyPr wrap="square" rtlCol="0">
            <a:spAutoFit/>
          </a:bodyPr>
          <a:lstStyle/>
          <a:p>
            <a:r>
              <a:rPr lang="pt-BR" b="1" dirty="0" err="1"/>
              <a:t>Archivos</a:t>
            </a:r>
            <a:r>
              <a:rPr lang="pt-BR" b="1" dirty="0"/>
              <a:t> de Zootecnia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24" name="CaixaDeTexto 23"/>
          <p:cNvSpPr txBox="1"/>
          <p:nvPr/>
        </p:nvSpPr>
        <p:spPr>
          <a:xfrm>
            <a:off x="4744345" y="2072111"/>
            <a:ext cx="7005758" cy="2308324"/>
          </a:xfrm>
          <a:prstGeom prst="rect">
            <a:avLst/>
          </a:prstGeom>
          <a:noFill/>
        </p:spPr>
        <p:txBody>
          <a:bodyPr wrap="square" rtlCol="0">
            <a:spAutoFit/>
          </a:bodyPr>
          <a:lstStyle/>
          <a:p>
            <a:pPr algn="just"/>
            <a:r>
              <a:rPr lang="pt-BR" sz="1200" dirty="0" err="1">
                <a:latin typeface="Century Gothic" panose="020B0502020202020204" pitchFamily="34" charset="0"/>
              </a:rPr>
              <a:t>Archives</a:t>
            </a:r>
            <a:r>
              <a:rPr lang="pt-BR" sz="1200" dirty="0">
                <a:latin typeface="Century Gothic" panose="020B0502020202020204" pitchFamily="34" charset="0"/>
              </a:rPr>
              <a:t> </a:t>
            </a:r>
            <a:r>
              <a:rPr lang="pt-BR" sz="1200" dirty="0" err="1">
                <a:latin typeface="Century Gothic" panose="020B0502020202020204" pitchFamily="34" charset="0"/>
              </a:rPr>
              <a:t>of</a:t>
            </a:r>
            <a:r>
              <a:rPr lang="pt-BR" sz="1200" dirty="0">
                <a:latin typeface="Century Gothic" panose="020B0502020202020204" pitchFamily="34" charset="0"/>
              </a:rPr>
              <a:t> Animal Science é uma revista trimestral internacional, </a:t>
            </a:r>
            <a:r>
              <a:rPr lang="pt-BR" sz="1200" dirty="0" smtClean="0">
                <a:latin typeface="Century Gothic" panose="020B0502020202020204" pitchFamily="34" charset="0"/>
              </a:rPr>
              <a:t>fundada </a:t>
            </a:r>
            <a:r>
              <a:rPr lang="pt-BR" sz="1200" dirty="0">
                <a:latin typeface="Century Gothic" panose="020B0502020202020204" pitchFamily="34" charset="0"/>
              </a:rPr>
              <a:t>em 1952 pelo Instituto de Zootecnia, Faculdade de Medicina Veterinária, Córdoba e publicado pela Universidade de Córdoba e da Associação Americana de Ciência Animal, a fim de divulgar os </a:t>
            </a:r>
            <a:r>
              <a:rPr lang="pt-BR" sz="1200" dirty="0" smtClean="0">
                <a:latin typeface="Century Gothic" panose="020B0502020202020204" pitchFamily="34" charset="0"/>
              </a:rPr>
              <a:t>resultados </a:t>
            </a:r>
            <a:r>
              <a:rPr lang="pt-BR" sz="1200" dirty="0">
                <a:latin typeface="Century Gothic" panose="020B0502020202020204" pitchFamily="34" charset="0"/>
              </a:rPr>
              <a:t>da investigação em produção animal e áreas afins, com </a:t>
            </a:r>
            <a:r>
              <a:rPr lang="pt-BR" sz="1200" dirty="0" smtClean="0">
                <a:latin typeface="Century Gothic" panose="020B0502020202020204" pitchFamily="34" charset="0"/>
              </a:rPr>
              <a:t>foco </a:t>
            </a:r>
            <a:r>
              <a:rPr lang="pt-BR" sz="1200" dirty="0">
                <a:latin typeface="Century Gothic" panose="020B0502020202020204" pitchFamily="34" charset="0"/>
              </a:rPr>
              <a:t>em sistemas de gado em zonas desfavorecidas e no </a:t>
            </a:r>
            <a:r>
              <a:rPr lang="pt-BR" sz="1200" dirty="0" smtClean="0">
                <a:latin typeface="Century Gothic" panose="020B0502020202020204" pitchFamily="34" charset="0"/>
              </a:rPr>
              <a:t>desenvolvimento </a:t>
            </a:r>
            <a:r>
              <a:rPr lang="pt-BR" sz="1200" dirty="0">
                <a:latin typeface="Century Gothic" panose="020B0502020202020204" pitchFamily="34" charset="0"/>
              </a:rPr>
              <a:t>de raças locais e produções alternativas. </a:t>
            </a:r>
            <a:r>
              <a:rPr lang="pt-BR" sz="1200" dirty="0" err="1">
                <a:latin typeface="Century Gothic" panose="020B0502020202020204" pitchFamily="34" charset="0"/>
              </a:rPr>
              <a:t>Archives</a:t>
            </a:r>
            <a:r>
              <a:rPr lang="pt-BR" sz="1200" dirty="0">
                <a:latin typeface="Century Gothic" panose="020B0502020202020204" pitchFamily="34" charset="0"/>
              </a:rPr>
              <a:t> </a:t>
            </a:r>
            <a:r>
              <a:rPr lang="pt-BR" sz="1200" dirty="0" err="1">
                <a:latin typeface="Century Gothic" panose="020B0502020202020204" pitchFamily="34" charset="0"/>
              </a:rPr>
              <a:t>of</a:t>
            </a:r>
            <a:r>
              <a:rPr lang="pt-BR" sz="1200" dirty="0">
                <a:latin typeface="Century Gothic" panose="020B0502020202020204" pitchFamily="34" charset="0"/>
              </a:rPr>
              <a:t> Animal Science publica artigos, notas curtas e comentários (apenas na versão eletrônica da revista) que estão sujeitos a um rigoroso processo de avaliação. </a:t>
            </a:r>
            <a:r>
              <a:rPr lang="pt-BR" sz="1200" dirty="0"/>
              <a:t>	</a:t>
            </a:r>
          </a:p>
          <a:p>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Espanhol</a:t>
            </a:r>
            <a:endParaRPr lang="pt-BR" sz="1200" dirty="0">
              <a:latin typeface="Century Gothic" panose="020B0502020202020204" pitchFamily="34" charset="0"/>
            </a:endParaRP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4" name="Retângulo 3"/>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Retângulo de cantos arredondados 5">
            <a:hlinkClick r:id="rId3"/>
          </p:cNvPr>
          <p:cNvSpPr/>
          <p:nvPr/>
        </p:nvSpPr>
        <p:spPr>
          <a:xfrm>
            <a:off x="4778570" y="402214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pic>
        <p:nvPicPr>
          <p:cNvPr id="25" name="Imagem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pic>
        <p:nvPicPr>
          <p:cNvPr id="26" name="Imagem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8979" y="1215390"/>
            <a:ext cx="2282993" cy="3226630"/>
          </a:xfrm>
          <a:prstGeom prst="rect">
            <a:avLst/>
          </a:prstGeom>
          <a:effectLst>
            <a:outerShdw blurRad="50800" dist="38100" dir="10800000" algn="r" rotWithShape="0">
              <a:prstClr val="black">
                <a:alpha val="40000"/>
              </a:prstClr>
            </a:outerShdw>
          </a:effectLst>
        </p:spPr>
      </p:pic>
      <p:sp>
        <p:nvSpPr>
          <p:cNvPr id="28" name="Retângulo de cantos arredondados 27">
            <a:hlinkClick r:id="rId6"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9" name="Retângulo de cantos arredondados 28"/>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30" name="Retângulo de cantos arredondados 29"/>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3" name="CaixaDeTexto 22"/>
          <p:cNvSpPr txBox="1"/>
          <p:nvPr/>
        </p:nvSpPr>
        <p:spPr>
          <a:xfrm>
            <a:off x="4656650" y="5319625"/>
            <a:ext cx="4902638" cy="1708160"/>
          </a:xfrm>
          <a:prstGeom prst="rect">
            <a:avLst/>
          </a:prstGeom>
          <a:noFill/>
        </p:spPr>
        <p:txBody>
          <a:bodyPr wrap="square" rtlCol="0">
            <a:spAutoFit/>
          </a:bodyPr>
          <a:lstStyle/>
          <a:p>
            <a:r>
              <a:rPr lang="pt-BR" b="1" i="1" dirty="0" smtClean="0"/>
              <a:t>Global </a:t>
            </a:r>
            <a:r>
              <a:rPr lang="pt-BR" b="1" i="1" dirty="0"/>
              <a:t>Science </a:t>
            </a:r>
            <a:r>
              <a:rPr lang="pt-BR" b="1" i="1" dirty="0" err="1"/>
              <a:t>And</a:t>
            </a:r>
            <a:r>
              <a:rPr lang="pt-BR" b="1" i="1" dirty="0"/>
              <a:t> Technology </a:t>
            </a:r>
            <a:r>
              <a:rPr lang="pt-BR" dirty="0"/>
              <a:t>	</a:t>
            </a:r>
          </a:p>
          <a:p>
            <a:r>
              <a:rPr lang="pt-BR" dirty="0"/>
              <a:t>	</a:t>
            </a:r>
          </a:p>
          <a:p>
            <a:r>
              <a:rPr lang="pt-BR" dirty="0"/>
              <a:t>	</a:t>
            </a:r>
          </a:p>
          <a:p>
            <a:r>
              <a:rPr lang="pt-BR" dirty="0"/>
              <a:t>	</a:t>
            </a:r>
          </a:p>
          <a:p>
            <a:r>
              <a:rPr lang="pt-BR" dirty="0"/>
              <a:t>	</a:t>
            </a:r>
          </a:p>
        </p:txBody>
      </p:sp>
      <p:sp>
        <p:nvSpPr>
          <p:cNvPr id="27" name="CaixaDeTexto 26"/>
          <p:cNvSpPr txBox="1"/>
          <p:nvPr/>
        </p:nvSpPr>
        <p:spPr>
          <a:xfrm>
            <a:off x="4633855" y="6305021"/>
            <a:ext cx="7005758" cy="1569660"/>
          </a:xfrm>
          <a:prstGeom prst="rect">
            <a:avLst/>
          </a:prstGeom>
          <a:noFill/>
        </p:spPr>
        <p:txBody>
          <a:bodyPr wrap="square" rtlCol="0">
            <a:spAutoFit/>
          </a:bodyPr>
          <a:lstStyle/>
          <a:p>
            <a:pPr algn="just"/>
            <a:r>
              <a:rPr lang="pt-BR" sz="1200" i="1" dirty="0">
                <a:latin typeface="Century Gothic" panose="020B0502020202020204" pitchFamily="34" charset="0"/>
              </a:rPr>
              <a:t>Global Science </a:t>
            </a:r>
            <a:r>
              <a:rPr lang="pt-BR" sz="1200" i="1" dirty="0" err="1">
                <a:latin typeface="Century Gothic" panose="020B0502020202020204" pitchFamily="34" charset="0"/>
              </a:rPr>
              <a:t>And</a:t>
            </a:r>
            <a:r>
              <a:rPr lang="pt-BR" sz="1200" i="1" dirty="0">
                <a:latin typeface="Century Gothic" panose="020B0502020202020204" pitchFamily="34" charset="0"/>
              </a:rPr>
              <a:t> Technology </a:t>
            </a:r>
            <a:r>
              <a:rPr lang="pt-BR" sz="1200" dirty="0">
                <a:latin typeface="Century Gothic" panose="020B0502020202020204" pitchFamily="34" charset="0"/>
              </a:rPr>
              <a:t>é um periódico científico, de caráter quadrimestral, publicado pelo Instituto Federal de Educação, Ciência e Tecnologia Goiano - Campus Rio Verde, direcionado à divulgação de estudos e pesquisas que contribuam para o desenvolvimento das áreas em que estejam inseridos. </a:t>
            </a:r>
            <a:r>
              <a:rPr lang="pt-BR" sz="1200" dirty="0"/>
              <a:t>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a:latin typeface="Century Gothic" panose="020B0502020202020204" pitchFamily="34" charset="0"/>
            </a:endParaRPr>
          </a:p>
          <a:p>
            <a:endParaRPr lang="pt-BR" sz="1200" dirty="0"/>
          </a:p>
          <a:p>
            <a:pPr algn="just"/>
            <a:r>
              <a:rPr lang="pt-BR" sz="1200" dirty="0"/>
              <a:t>	</a:t>
            </a:r>
          </a:p>
          <a:p>
            <a:pPr algn="just"/>
            <a:r>
              <a:rPr lang="pt-BR" sz="1200" dirty="0">
                <a:latin typeface="Century Gothic" panose="020B0502020202020204" pitchFamily="34" charset="0"/>
              </a:rPr>
              <a:t>	</a:t>
            </a:r>
          </a:p>
        </p:txBody>
      </p:sp>
      <p:sp>
        <p:nvSpPr>
          <p:cNvPr id="31" name="Retângulo de cantos arredondados 30">
            <a:hlinkClick r:id="rId9"/>
          </p:cNvPr>
          <p:cNvSpPr/>
          <p:nvPr/>
        </p:nvSpPr>
        <p:spPr>
          <a:xfrm>
            <a:off x="4668080" y="769498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32" name="CaixaDeTexto 31"/>
          <p:cNvSpPr txBox="1"/>
          <p:nvPr/>
        </p:nvSpPr>
        <p:spPr>
          <a:xfrm>
            <a:off x="4656652" y="5878383"/>
            <a:ext cx="1034514" cy="415498"/>
          </a:xfrm>
          <a:prstGeom prst="rect">
            <a:avLst/>
          </a:prstGeom>
          <a:noFill/>
        </p:spPr>
        <p:txBody>
          <a:bodyPr wrap="none" rtlCol="0">
            <a:spAutoFit/>
          </a:bodyPr>
          <a:lstStyle/>
          <a:p>
            <a:r>
              <a:rPr lang="pt-BR" dirty="0" smtClean="0"/>
              <a:t>Sinopse</a:t>
            </a:r>
            <a:endParaRPr lang="pt-BR" dirty="0"/>
          </a:p>
        </p:txBody>
      </p:sp>
      <p:sp>
        <p:nvSpPr>
          <p:cNvPr id="2" name="Rectangle 2"/>
          <p:cNvSpPr>
            <a:spLocks noChangeArrowheads="1"/>
          </p:cNvSpPr>
          <p:nvPr/>
        </p:nvSpPr>
        <p:spPr bwMode="auto">
          <a:xfrm>
            <a:off x="1375373" y="5319624"/>
            <a:ext cx="136549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3" name="Objeto 2"/>
          <p:cNvGraphicFramePr>
            <a:graphicFrameLocks noChangeAspect="1"/>
          </p:cNvGraphicFramePr>
          <p:nvPr>
            <p:extLst>
              <p:ext uri="{D42A27DB-BD31-4B8C-83A1-F6EECF244321}">
                <p14:modId xmlns:p14="http://schemas.microsoft.com/office/powerpoint/2010/main" val="2488758839"/>
              </p:ext>
            </p:extLst>
          </p:nvPr>
        </p:nvGraphicFramePr>
        <p:xfrm>
          <a:off x="1684418" y="5307593"/>
          <a:ext cx="2502131" cy="3728122"/>
        </p:xfrm>
        <a:graphic>
          <a:graphicData uri="http://schemas.openxmlformats.org/presentationml/2006/ole">
            <mc:AlternateContent xmlns:mc="http://schemas.openxmlformats.org/markup-compatibility/2006">
              <mc:Choice xmlns:v="urn:schemas-microsoft-com:vml" Requires="v">
                <p:oleObj spid="_x0000_s2062" r:id="rId10" imgW="7447619" imgH="5772956" progId="MSPhotoEd.3">
                  <p:embed/>
                </p:oleObj>
              </mc:Choice>
              <mc:Fallback>
                <p:oleObj r:id="rId10" imgW="7447619" imgH="5772956" progId="MSPhotoEd.3">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4418" y="5307593"/>
                        <a:ext cx="2502131" cy="3728122"/>
                      </a:xfrm>
                      <a:prstGeom prst="rect">
                        <a:avLst/>
                      </a:prstGeom>
                      <a:noFill/>
                    </p:spPr>
                  </p:pic>
                </p:oleObj>
              </mc:Fallback>
            </mc:AlternateContent>
          </a:graphicData>
        </a:graphic>
      </p:graphicFrame>
    </p:spTree>
    <p:extLst>
      <p:ext uri="{BB962C8B-B14F-4D97-AF65-F5344CB8AC3E}">
        <p14:creationId xmlns:p14="http://schemas.microsoft.com/office/powerpoint/2010/main" val="328560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4767140" y="1086715"/>
            <a:ext cx="4902638" cy="415498"/>
          </a:xfrm>
          <a:prstGeom prst="rect">
            <a:avLst/>
          </a:prstGeom>
          <a:noFill/>
        </p:spPr>
        <p:txBody>
          <a:bodyPr wrap="square" rtlCol="0">
            <a:spAutoFit/>
          </a:bodyPr>
          <a:lstStyle/>
          <a:p>
            <a:r>
              <a:rPr lang="pt-BR" b="1" dirty="0"/>
              <a:t>Revista Brasileira de </a:t>
            </a:r>
            <a:r>
              <a:rPr lang="pt-BR" b="1" dirty="0" smtClean="0"/>
              <a:t>Fruticultura</a:t>
            </a:r>
            <a:endParaRPr lang="pt-BR" dirty="0"/>
          </a:p>
        </p:txBody>
      </p:sp>
      <p:sp>
        <p:nvSpPr>
          <p:cNvPr id="10" name="CaixaDeTexto 9"/>
          <p:cNvSpPr txBox="1"/>
          <p:nvPr/>
        </p:nvSpPr>
        <p:spPr>
          <a:xfrm>
            <a:off x="4744345" y="2072111"/>
            <a:ext cx="7005758" cy="1569660"/>
          </a:xfrm>
          <a:prstGeom prst="rect">
            <a:avLst/>
          </a:prstGeom>
          <a:noFill/>
        </p:spPr>
        <p:txBody>
          <a:bodyPr wrap="square" rtlCol="0">
            <a:spAutoFit/>
          </a:bodyPr>
          <a:lstStyle/>
          <a:p>
            <a:pPr algn="just"/>
            <a:r>
              <a:rPr lang="pt-BR" sz="1200" dirty="0">
                <a:latin typeface="Century Gothic" panose="020B0502020202020204" pitchFamily="34" charset="0"/>
              </a:rPr>
              <a:t>A Revista Brasileira de Fruticultura (RBF) é uma publicação da Sociedade Brasileira de Fruticultura e destina-se a publicação de artigos técnicos científicos e comunicações científicas na área de fruticultura, referentes a resultados de originais inéditos, redigidos em português, inglês e espanhol. </a:t>
            </a:r>
            <a:r>
              <a:rPr lang="pt-BR" sz="1200" dirty="0"/>
              <a:t>	</a:t>
            </a:r>
          </a:p>
          <a:p>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Português/Inglês/Espanhol</a:t>
            </a:r>
            <a:endParaRPr lang="pt-BR" sz="1200" dirty="0">
              <a:latin typeface="Century Gothic" panose="020B0502020202020204" pitchFamily="34" charset="0"/>
            </a:endParaRP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4" name="Retângulo 3"/>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7" name="Retângulo de cantos arredondados 6">
            <a:hlinkClick r:id="rId3"/>
          </p:cNvPr>
          <p:cNvSpPr/>
          <p:nvPr/>
        </p:nvSpPr>
        <p:spPr>
          <a:xfrm>
            <a:off x="4778570" y="346207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CaixaDeTexto 7"/>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830" y="1098917"/>
            <a:ext cx="2300410" cy="3415583"/>
          </a:xfrm>
          <a:prstGeom prst="rect">
            <a:avLst/>
          </a:prstGeom>
          <a:effectLst>
            <a:outerShdw blurRad="50800" dist="38100" dir="10800000" algn="r" rotWithShape="0">
              <a:prstClr val="black">
                <a:alpha val="40000"/>
              </a:prstClr>
            </a:outerShdw>
          </a:effectLst>
        </p:spPr>
      </p:pic>
      <p:sp>
        <p:nvSpPr>
          <p:cNvPr id="17" name="Retângulo de cantos arredondados 16">
            <a:hlinkClick r:id="rId5"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6"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6" name="CaixaDeTexto 25"/>
          <p:cNvSpPr txBox="1"/>
          <p:nvPr/>
        </p:nvSpPr>
        <p:spPr>
          <a:xfrm>
            <a:off x="4770952" y="5257151"/>
            <a:ext cx="8019217" cy="2354491"/>
          </a:xfrm>
          <a:prstGeom prst="rect">
            <a:avLst/>
          </a:prstGeom>
          <a:noFill/>
        </p:spPr>
        <p:txBody>
          <a:bodyPr wrap="square" rtlCol="0">
            <a:spAutoFit/>
          </a:bodyPr>
          <a:lstStyle/>
          <a:p>
            <a:r>
              <a:rPr lang="pt-BR" b="1" dirty="0"/>
              <a:t>Revista Brasileira de Tecnologia Aplicada nas Ciências Agrárias </a:t>
            </a:r>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27" name="CaixaDeTexto 26"/>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28" name="CaixaDeTexto 27"/>
          <p:cNvSpPr txBox="1"/>
          <p:nvPr/>
        </p:nvSpPr>
        <p:spPr>
          <a:xfrm>
            <a:off x="4770952" y="6087645"/>
            <a:ext cx="7005758" cy="1569660"/>
          </a:xfrm>
          <a:prstGeom prst="rect">
            <a:avLst/>
          </a:prstGeom>
          <a:noFill/>
        </p:spPr>
        <p:txBody>
          <a:bodyPr wrap="square" rtlCol="0">
            <a:spAutoFit/>
          </a:bodyPr>
          <a:lstStyle/>
          <a:p>
            <a:pPr algn="just"/>
            <a:r>
              <a:rPr lang="pt-BR" sz="1200" dirty="0">
                <a:latin typeface="Century Gothic" panose="020B0502020202020204" pitchFamily="34" charset="0"/>
              </a:rPr>
              <a:t>A Revista Brasileira de Tecnologia Aplicada nas Ciências Agrárias tem periodicidade trimestral e é vinculado ao Centro de Tecnologia Agrária (NATA-PR) e do Departamento de Agronomia da Universidade do Centro Oeste do Paraná - UNICENTRO. </a:t>
            </a:r>
          </a:p>
          <a:p>
            <a:pPr algn="just"/>
            <a:r>
              <a:rPr lang="pt-BR" sz="1200" dirty="0">
                <a:latin typeface="Century Gothic" panose="020B0502020202020204" pitchFamily="34" charset="0"/>
              </a:rPr>
              <a:t>Foi publicada impressa com ISSN 1983-6325, até o ano de 2011, sendo atualmente publicada somente por meio eletrônico com ISSN 1984-7548. </a:t>
            </a:r>
            <a:r>
              <a:rPr lang="pt-BR" sz="1200" b="1" dirty="0">
                <a:latin typeface="Century Gothic" panose="020B0502020202020204" pitchFamily="34" charset="0"/>
              </a:rPr>
              <a:t>Idioma: Português</a:t>
            </a:r>
            <a:endParaRPr lang="pt-BR" sz="1200" dirty="0">
              <a:latin typeface="Century Gothic" panose="020B0502020202020204" pitchFamily="34" charset="0"/>
            </a:endParaRPr>
          </a:p>
          <a:p>
            <a:pPr algn="just"/>
            <a:r>
              <a:rPr lang="pt-BR" sz="1200" dirty="0"/>
              <a:t>	</a:t>
            </a:r>
          </a:p>
          <a:p>
            <a:r>
              <a:rPr lang="pt-BR" sz="1200" dirty="0"/>
              <a:t>	</a:t>
            </a:r>
          </a:p>
          <a:p>
            <a:r>
              <a:rPr lang="pt-BR" sz="1200" dirty="0"/>
              <a:t>	</a:t>
            </a:r>
          </a:p>
        </p:txBody>
      </p:sp>
      <p:sp>
        <p:nvSpPr>
          <p:cNvPr id="29" name="Retângulo de cantos arredondados 28">
            <a:hlinkClick r:id="rId8"/>
          </p:cNvPr>
          <p:cNvSpPr/>
          <p:nvPr/>
        </p:nvSpPr>
        <p:spPr>
          <a:xfrm>
            <a:off x="4803695" y="731592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30" name="Imagem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8977" y="5200726"/>
            <a:ext cx="2336142" cy="3223572"/>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967606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1971197" y="1161898"/>
            <a:ext cx="2150775" cy="2983040"/>
          </a:xfrm>
          <a:prstGeom prst="rect">
            <a:avLst/>
          </a:prstGeom>
          <a:solidFill>
            <a:schemeClr val="bg1"/>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6" name="CaixaDeTexto 5"/>
          <p:cNvSpPr txBox="1"/>
          <p:nvPr/>
        </p:nvSpPr>
        <p:spPr>
          <a:xfrm>
            <a:off x="4744344" y="1092970"/>
            <a:ext cx="6674225" cy="5586145"/>
          </a:xfrm>
          <a:prstGeom prst="rect">
            <a:avLst/>
          </a:prstGeom>
          <a:noFill/>
        </p:spPr>
        <p:txBody>
          <a:bodyPr wrap="square" rtlCol="0">
            <a:spAutoFit/>
          </a:bodyPr>
          <a:lstStyle/>
          <a:p>
            <a:r>
              <a:rPr lang="pt-BR" b="1" dirty="0"/>
              <a:t>Revista Brasileira de Agricultura Irrigada – RBAI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7" name="CaixaDeTexto 6"/>
          <p:cNvSpPr txBox="1"/>
          <p:nvPr/>
        </p:nvSpPr>
        <p:spPr>
          <a:xfrm>
            <a:off x="4744345" y="2072111"/>
            <a:ext cx="7005758" cy="1569660"/>
          </a:xfrm>
          <a:prstGeom prst="rect">
            <a:avLst/>
          </a:prstGeom>
          <a:noFill/>
        </p:spPr>
        <p:txBody>
          <a:bodyPr wrap="square" rtlCol="0">
            <a:spAutoFit/>
          </a:bodyPr>
          <a:lstStyle/>
          <a:p>
            <a:pPr algn="just"/>
            <a:r>
              <a:rPr lang="pt-BR" sz="1200" dirty="0">
                <a:latin typeface="Century Gothic" panose="020B0502020202020204" pitchFamily="34" charset="0"/>
              </a:rPr>
              <a:t>O Instituto de Pesquisa e Inovação na Agricultura Irrigada – INOVAGRI edita desde 2007, no formato eletrônico, a Revista Brasileira de Agricultura Irrigada – RBAI, periódico que tem como missão publicar artigos científicos, revisões bibliográficas e notas técnicas referentes à área de irrigação e drenagem. Sua periodicidade é bimestral. </a:t>
            </a:r>
            <a:r>
              <a:rPr lang="pt-BR" sz="1200" b="1" dirty="0" smtClean="0">
                <a:latin typeface="Century Gothic" panose="020B0502020202020204" pitchFamily="34" charset="0"/>
              </a:rPr>
              <a:t>Idioma</a:t>
            </a:r>
            <a:r>
              <a:rPr lang="pt-BR" sz="1200" b="1" dirty="0">
                <a:latin typeface="Century Gothic" panose="020B0502020202020204" pitchFamily="34" charset="0"/>
              </a:rPr>
              <a:t>: Português</a:t>
            </a:r>
            <a:endParaRPr lang="pt-BR" sz="1200" dirty="0">
              <a:latin typeface="Century Gothic" panose="020B0502020202020204" pitchFamily="34" charset="0"/>
            </a:endParaRPr>
          </a:p>
          <a:p>
            <a:pPr algn="just"/>
            <a:endParaRPr lang="pt-BR" sz="1200" dirty="0"/>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8" name="Retângulo de cantos arredondados 7">
            <a:hlinkClick r:id="rId3"/>
          </p:cNvPr>
          <p:cNvSpPr/>
          <p:nvPr/>
        </p:nvSpPr>
        <p:spPr>
          <a:xfrm>
            <a:off x="4778570" y="325633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6959" y="2072111"/>
            <a:ext cx="1775238" cy="1184219"/>
          </a:xfrm>
          <a:prstGeom prst="rect">
            <a:avLst/>
          </a:prstGeom>
        </p:spPr>
      </p:pic>
      <p:sp>
        <p:nvSpPr>
          <p:cNvPr id="21" name="Retângulo de cantos arredondados 20">
            <a:hlinkClick r:id="rId6"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2" name="Retângulo de cantos arredondados 21"/>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3" name="Retângulo de cantos arredondados 22"/>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CaixaDeTexto 18"/>
          <p:cNvSpPr txBox="1"/>
          <p:nvPr/>
        </p:nvSpPr>
        <p:spPr>
          <a:xfrm>
            <a:off x="4767142" y="5291441"/>
            <a:ext cx="8019217" cy="2677656"/>
          </a:xfrm>
          <a:prstGeom prst="rect">
            <a:avLst/>
          </a:prstGeom>
          <a:noFill/>
        </p:spPr>
        <p:txBody>
          <a:bodyPr wrap="square" rtlCol="0">
            <a:spAutoFit/>
          </a:bodyPr>
          <a:lstStyle/>
          <a:p>
            <a:r>
              <a:rPr lang="en-US" b="1" dirty="0"/>
              <a:t>Journal of </a:t>
            </a:r>
            <a:r>
              <a:rPr lang="en-US" b="1" dirty="0" err="1"/>
              <a:t>Cereais</a:t>
            </a:r>
            <a:r>
              <a:rPr lang="en-US" b="1" dirty="0"/>
              <a:t> and Oilseeds </a:t>
            </a:r>
            <a:r>
              <a:rPr lang="en-US"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20" name="CaixaDeTexto 19"/>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30" name="CaixaDeTexto 29"/>
          <p:cNvSpPr txBox="1"/>
          <p:nvPr/>
        </p:nvSpPr>
        <p:spPr>
          <a:xfrm>
            <a:off x="4770952" y="6087645"/>
            <a:ext cx="7005758" cy="1569660"/>
          </a:xfrm>
          <a:prstGeom prst="rect">
            <a:avLst/>
          </a:prstGeom>
          <a:noFill/>
        </p:spPr>
        <p:txBody>
          <a:bodyPr wrap="square" rtlCol="0">
            <a:spAutoFit/>
          </a:bodyPr>
          <a:lstStyle/>
          <a:p>
            <a:pPr algn="just"/>
            <a:r>
              <a:rPr lang="pt-BR" sz="1200" i="1" dirty="0" err="1">
                <a:latin typeface="Century Gothic" panose="020B0502020202020204" pitchFamily="34" charset="0"/>
              </a:rPr>
              <a:t>Journal</a:t>
            </a:r>
            <a:r>
              <a:rPr lang="pt-BR" sz="1200" i="1" dirty="0">
                <a:latin typeface="Century Gothic" panose="020B0502020202020204" pitchFamily="34" charset="0"/>
              </a:rPr>
              <a:t> </a:t>
            </a:r>
            <a:r>
              <a:rPr lang="pt-BR" sz="1200" i="1" dirty="0" err="1">
                <a:latin typeface="Century Gothic" panose="020B0502020202020204" pitchFamily="34" charset="0"/>
              </a:rPr>
              <a:t>of</a:t>
            </a:r>
            <a:r>
              <a:rPr lang="pt-BR" sz="1200" i="1" dirty="0">
                <a:latin typeface="Century Gothic" panose="020B0502020202020204" pitchFamily="34" charset="0"/>
              </a:rPr>
              <a:t> Cereais </a:t>
            </a:r>
            <a:r>
              <a:rPr lang="pt-BR" sz="1200" i="1" dirty="0" err="1">
                <a:latin typeface="Century Gothic" panose="020B0502020202020204" pitchFamily="34" charset="0"/>
              </a:rPr>
              <a:t>and</a:t>
            </a:r>
            <a:r>
              <a:rPr lang="pt-BR" sz="1200" i="1" dirty="0">
                <a:latin typeface="Century Gothic" panose="020B0502020202020204" pitchFamily="34" charset="0"/>
              </a:rPr>
              <a:t> </a:t>
            </a:r>
            <a:r>
              <a:rPr lang="pt-BR" sz="1200" i="1" dirty="0" err="1">
                <a:latin typeface="Century Gothic" panose="020B0502020202020204" pitchFamily="34" charset="0"/>
              </a:rPr>
              <a:t>Oilseeds</a:t>
            </a:r>
            <a:r>
              <a:rPr lang="pt-BR" sz="1200" i="1" dirty="0">
                <a:latin typeface="Century Gothic" panose="020B0502020202020204" pitchFamily="34" charset="0"/>
              </a:rPr>
              <a:t> </a:t>
            </a:r>
            <a:r>
              <a:rPr lang="pt-BR" sz="1200" dirty="0">
                <a:latin typeface="Century Gothic" panose="020B0502020202020204" pitchFamily="34" charset="0"/>
              </a:rPr>
              <a:t>(JCO) é uma revista de acesso aberto revisado por pares. A revista é publicada mensalmente e abrange todas as áreas do assunto. JCO é de acesso aberto. Os resumos e textos completos de todos os artigos publicados nas revistas podem ser lidos on-line sem qualquer tipo de restrição. </a:t>
            </a:r>
            <a:r>
              <a:rPr lang="en-US" sz="1200" dirty="0" smtClean="0">
                <a:latin typeface="Century Gothic" panose="020B0502020202020204" pitchFamily="34" charset="0"/>
              </a:rPr>
              <a:t>Abbreviation</a:t>
            </a:r>
            <a:r>
              <a:rPr lang="en-US" sz="1200" dirty="0">
                <a:latin typeface="Century Gothic" panose="020B0502020202020204" pitchFamily="34" charset="0"/>
              </a:rPr>
              <a:t>: J. Cereals Oilseeds </a:t>
            </a:r>
            <a:r>
              <a:rPr lang="pt-BR" sz="1200" b="1" dirty="0">
                <a:latin typeface="Century Gothic" panose="020B0502020202020204" pitchFamily="34" charset="0"/>
              </a:rPr>
              <a:t>Idioma: Inglês </a:t>
            </a:r>
            <a:r>
              <a:rPr lang="en-US" sz="1200" dirty="0"/>
              <a:t>	</a:t>
            </a:r>
          </a:p>
          <a:p>
            <a:pPr algn="just"/>
            <a:r>
              <a:rPr lang="pt-BR" sz="1200" dirty="0"/>
              <a:t>	</a:t>
            </a:r>
          </a:p>
          <a:p>
            <a:r>
              <a:rPr lang="pt-BR" sz="1200" dirty="0"/>
              <a:t>	</a:t>
            </a:r>
          </a:p>
          <a:p>
            <a:r>
              <a:rPr lang="pt-BR" sz="1200" dirty="0"/>
              <a:t>	</a:t>
            </a:r>
          </a:p>
        </p:txBody>
      </p:sp>
      <p:sp>
        <p:nvSpPr>
          <p:cNvPr id="31" name="Retângulo de cantos arredondados 30">
            <a:hlinkClick r:id="rId9"/>
          </p:cNvPr>
          <p:cNvSpPr/>
          <p:nvPr/>
        </p:nvSpPr>
        <p:spPr>
          <a:xfrm>
            <a:off x="4803695" y="731592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32" name="Imagem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3080" y="5118689"/>
            <a:ext cx="2468880" cy="326429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686205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7" name="CaixaDeTexto 6"/>
          <p:cNvSpPr txBox="1"/>
          <p:nvPr/>
        </p:nvSpPr>
        <p:spPr>
          <a:xfrm>
            <a:off x="4744344" y="1092970"/>
            <a:ext cx="6674225" cy="5909310"/>
          </a:xfrm>
          <a:prstGeom prst="rect">
            <a:avLst/>
          </a:prstGeom>
          <a:noFill/>
        </p:spPr>
        <p:txBody>
          <a:bodyPr wrap="square" rtlCol="0">
            <a:spAutoFit/>
          </a:bodyPr>
          <a:lstStyle/>
          <a:p>
            <a:r>
              <a:rPr lang="pt-BR" b="1" dirty="0"/>
              <a:t>Horticultura Brasileira </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8" name="CaixaDeTexto 7"/>
          <p:cNvSpPr txBox="1"/>
          <p:nvPr/>
        </p:nvSpPr>
        <p:spPr>
          <a:xfrm>
            <a:off x="4744345" y="2072111"/>
            <a:ext cx="7005758" cy="1938992"/>
          </a:xfrm>
          <a:prstGeom prst="rect">
            <a:avLst/>
          </a:prstGeom>
          <a:noFill/>
        </p:spPr>
        <p:txBody>
          <a:bodyPr wrap="square" rtlCol="0">
            <a:spAutoFit/>
          </a:bodyPr>
          <a:lstStyle/>
          <a:p>
            <a:pPr algn="just"/>
            <a:r>
              <a:rPr lang="pt-BR" sz="1200" i="1" dirty="0">
                <a:latin typeface="Century Gothic" panose="020B0502020202020204" pitchFamily="34" charset="0"/>
              </a:rPr>
              <a:t>Horticultura Brasileira</a:t>
            </a:r>
            <a:r>
              <a:rPr lang="pt-BR" sz="1200" dirty="0">
                <a:latin typeface="Century Gothic" panose="020B0502020202020204" pitchFamily="34" charset="0"/>
              </a:rPr>
              <a:t>, revista trimestral, é órgão oficial da Associação Brasileira de Horticultura. Publica trabalhos originais de contribuição científica, no campo da horticultura e áreas afins. A abreviatura de seu título é Hortic. bras., que deve ser usada em bibliografias, notas de rodapé e em referências e legendas bibliográficas.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t>	</a:t>
            </a: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9" name="Retângulo de cantos arredondados 8">
            <a:hlinkClick r:id="rId3"/>
          </p:cNvPr>
          <p:cNvSpPr/>
          <p:nvPr/>
        </p:nvSpPr>
        <p:spPr>
          <a:xfrm>
            <a:off x="4778570" y="325633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pic>
        <p:nvPicPr>
          <p:cNvPr id="1026" name="Picture 2" descr="http://www.abhorticultura.com.br/Global/Foto.asp?Arquivo=wnewfoto&amp;Caminho=&amp;CampoProcura=LANCAMENTO&amp;CampoRetorno=FOTO&amp;CampoValor=55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111" y="1185229"/>
            <a:ext cx="2250488" cy="2918133"/>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tângulo de cantos arredondados 22">
            <a:hlinkClick r:id="rId5"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4" name="Retângulo de cantos arredondados 23"/>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5" name="Retângulo de cantos arredondados 24"/>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16"/>
          <p:cNvSpPr/>
          <p:nvPr/>
        </p:nvSpPr>
        <p:spPr>
          <a:xfrm>
            <a:off x="1956650" y="5257151"/>
            <a:ext cx="2237949" cy="3103947"/>
          </a:xfrm>
          <a:prstGeom prst="rect">
            <a:avLst/>
          </a:prstGeom>
          <a:solidFill>
            <a:srgbClr val="213D1E"/>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19" name="CaixaDeTexto 18"/>
          <p:cNvSpPr txBox="1"/>
          <p:nvPr/>
        </p:nvSpPr>
        <p:spPr>
          <a:xfrm>
            <a:off x="4770952" y="6087645"/>
            <a:ext cx="7005758" cy="2677656"/>
          </a:xfrm>
          <a:prstGeom prst="rect">
            <a:avLst/>
          </a:prstGeom>
          <a:noFill/>
        </p:spPr>
        <p:txBody>
          <a:bodyPr wrap="square" rtlCol="0">
            <a:spAutoFit/>
          </a:bodyPr>
          <a:lstStyle/>
          <a:p>
            <a:r>
              <a:rPr lang="pt-BR" sz="1200" dirty="0">
                <a:latin typeface="Century Gothic" panose="020B0502020202020204" pitchFamily="34" charset="0"/>
              </a:rPr>
              <a:t>A Universidade Federal de Viçosa lançou em novembro de 2010 a Revista ELO – Diálogos em Extensão. Este periódico científico é voltado para a divulgação de artigos científicos relacionados à extensão universitária nas seguintes áreas temáticas: comunicação, cultura, direitos humanos, educação, gênero, meio ambiente, políticas públicas, ruralidades, saúde, tecnologia, teorias e metodologias em extensão, trabalho e urbanização. O periódico adotou os formatos </a:t>
            </a:r>
            <a:r>
              <a:rPr lang="pt-BR" sz="1200" i="1" dirty="0">
                <a:latin typeface="Century Gothic" panose="020B0502020202020204" pitchFamily="34" charset="0"/>
              </a:rPr>
              <a:t>online </a:t>
            </a:r>
            <a:r>
              <a:rPr lang="pt-BR" sz="1200" dirty="0">
                <a:latin typeface="Century Gothic" panose="020B0502020202020204" pitchFamily="34" charset="0"/>
              </a:rPr>
              <a:t>e impresso, com registros independentes e periodicidade semestral, primando pela regularidade, qualidade e agilidade no processo de avaliação dos trabalhos submetidos, buscando, assim, alcançar os melhores resultados junto aos órgãos indexadores. A Revista ELO ocupa uma lacuna existente no meio científico brasileiro, que é a falta de periódicos de extensão qualificado. Esta publicação valoriza a extensão no âmbito universitário.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r>
              <a:rPr lang="pt-BR" sz="1200" dirty="0">
                <a:latin typeface="Century Gothic" panose="020B0502020202020204" pitchFamily="34" charset="0"/>
              </a:rPr>
              <a:t>	</a:t>
            </a:r>
          </a:p>
          <a:p>
            <a:r>
              <a:rPr lang="pt-BR" sz="1200" dirty="0"/>
              <a:t>	</a:t>
            </a:r>
          </a:p>
          <a:p>
            <a:r>
              <a:rPr lang="pt-BR" sz="1200" dirty="0"/>
              <a:t>	</a:t>
            </a:r>
          </a:p>
        </p:txBody>
      </p:sp>
      <p:sp>
        <p:nvSpPr>
          <p:cNvPr id="20" name="Retângulo de cantos arredondados 19">
            <a:hlinkClick r:id="rId8"/>
          </p:cNvPr>
          <p:cNvSpPr/>
          <p:nvPr/>
        </p:nvSpPr>
        <p:spPr>
          <a:xfrm>
            <a:off x="4803695" y="828747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1" name="Imagem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7756" y="5284156"/>
            <a:ext cx="2228786" cy="1745293"/>
          </a:xfrm>
          <a:prstGeom prst="rect">
            <a:avLst/>
          </a:prstGeom>
        </p:spPr>
      </p:pic>
      <p:sp>
        <p:nvSpPr>
          <p:cNvPr id="22" name="CaixaDeTexto 21"/>
          <p:cNvSpPr txBox="1"/>
          <p:nvPr/>
        </p:nvSpPr>
        <p:spPr>
          <a:xfrm>
            <a:off x="4770952" y="5257151"/>
            <a:ext cx="8019217" cy="415498"/>
          </a:xfrm>
          <a:prstGeom prst="rect">
            <a:avLst/>
          </a:prstGeom>
          <a:noFill/>
        </p:spPr>
        <p:txBody>
          <a:bodyPr wrap="square" rtlCol="0">
            <a:spAutoFit/>
          </a:bodyPr>
          <a:lstStyle/>
          <a:p>
            <a:r>
              <a:rPr lang="pt-BR" b="1" dirty="0"/>
              <a:t>ELO – Diálogos em Extensão </a:t>
            </a:r>
            <a:r>
              <a:rPr lang="pt-BR" dirty="0"/>
              <a:t>	</a:t>
            </a:r>
          </a:p>
        </p:txBody>
      </p:sp>
    </p:spTree>
    <p:extLst>
      <p:ext uri="{BB962C8B-B14F-4D97-AF65-F5344CB8AC3E}">
        <p14:creationId xmlns:p14="http://schemas.microsoft.com/office/powerpoint/2010/main" val="2320835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CaixaDeTexto 4"/>
          <p:cNvSpPr txBox="1"/>
          <p:nvPr/>
        </p:nvSpPr>
        <p:spPr>
          <a:xfrm>
            <a:off x="1908810" y="439127"/>
            <a:ext cx="4126130" cy="923330"/>
          </a:xfrm>
          <a:prstGeom prst="rect">
            <a:avLst/>
          </a:prstGeom>
          <a:noFill/>
        </p:spPr>
        <p:txBody>
          <a:bodyPr wrap="none" rtlCol="0">
            <a:spAutoFit/>
          </a:bodyPr>
          <a:lstStyle/>
          <a:p>
            <a:r>
              <a:rPr lang="pt-BR" sz="5400" dirty="0" smtClean="0">
                <a:solidFill>
                  <a:schemeClr val="accent6">
                    <a:lumMod val="75000"/>
                  </a:schemeClr>
                </a:solidFill>
                <a:latin typeface="Helvetica87-CondensedHeavy" panose="020B0A00000000000000" pitchFamily="34" charset="0"/>
              </a:rPr>
              <a:t>Apresentação</a:t>
            </a:r>
            <a:endParaRPr lang="pt-BR" sz="5400" dirty="0">
              <a:solidFill>
                <a:schemeClr val="accent6">
                  <a:lumMod val="75000"/>
                </a:schemeClr>
              </a:solidFill>
              <a:latin typeface="Helvetica87-CondensedHeavy" panose="020B0A00000000000000" pitchFamily="34" charset="0"/>
            </a:endParaRPr>
          </a:p>
        </p:txBody>
      </p:sp>
      <p:sp>
        <p:nvSpPr>
          <p:cNvPr id="6" name="CaixaDeTexto 5"/>
          <p:cNvSpPr txBox="1"/>
          <p:nvPr/>
        </p:nvSpPr>
        <p:spPr>
          <a:xfrm>
            <a:off x="1908810" y="1520190"/>
            <a:ext cx="9806940" cy="7848302"/>
          </a:xfrm>
          <a:prstGeom prst="rect">
            <a:avLst/>
          </a:prstGeom>
          <a:noFill/>
        </p:spPr>
        <p:txBody>
          <a:bodyPr wrap="square" rtlCol="0">
            <a:spAutoFit/>
          </a:bodyPr>
          <a:lstStyle/>
          <a:p>
            <a:pPr algn="just"/>
            <a:r>
              <a:rPr lang="pt-BR" dirty="0"/>
              <a:t>Dadas às dificuldades de assinatura de periódicos científicos por instituições de ensino público no Brasil e reconhecendo que existe uma grande quantidade de periódicos disponibilizados o</a:t>
            </a:r>
            <a:r>
              <a:rPr lang="pt-BR" i="1" dirty="0"/>
              <a:t>n-line </a:t>
            </a:r>
            <a:r>
              <a:rPr lang="pt-BR" dirty="0"/>
              <a:t>sem custos para professores e alunos, resolvemos fazer uma seleção de periódicos para apresentá-los à comunidade acadêmica, em forma de catálogo. </a:t>
            </a:r>
          </a:p>
          <a:p>
            <a:pPr algn="just"/>
            <a:r>
              <a:rPr lang="pt-BR" dirty="0"/>
              <a:t>Neste catálogo estão catalogados títulos e coleções de periódicos o</a:t>
            </a:r>
            <a:r>
              <a:rPr lang="pt-BR" i="1" dirty="0"/>
              <a:t>n-line</a:t>
            </a:r>
            <a:r>
              <a:rPr lang="pt-BR" dirty="0"/>
              <a:t>, considerados por nós como de boa qualidade, destinados a leitura e pesquisa dos docentes e discentes dos Cursos de Tecnologia em </a:t>
            </a:r>
            <a:r>
              <a:rPr lang="pt-BR" dirty="0" smtClean="0"/>
              <a:t>Agronegócio, Tecnologia </a:t>
            </a:r>
            <a:r>
              <a:rPr lang="pt-BR" dirty="0"/>
              <a:t>em </a:t>
            </a:r>
            <a:r>
              <a:rPr lang="pt-BR" dirty="0" smtClean="0"/>
              <a:t>Alimentos, Tecnologia em Irrigação e Drenagem, Tecnologia em Manutenção Industrial e Tecnologia em Saneamento Ambiental do </a:t>
            </a:r>
            <a:r>
              <a:rPr lang="pt-BR" dirty="0"/>
              <a:t>Instituto Centro de Ensino Tecnológico (CENTEC) – </a:t>
            </a:r>
            <a:r>
              <a:rPr lang="pt-BR" dirty="0" smtClean="0"/>
              <a:t> das Faculdades </a:t>
            </a:r>
            <a:r>
              <a:rPr lang="pt-BR" dirty="0"/>
              <a:t>de Tecnologia CENTEC - Sertão Central em Quixeramobim </a:t>
            </a:r>
            <a:r>
              <a:rPr lang="pt-BR" dirty="0" smtClean="0"/>
              <a:t>– CE e Cariri em Juazeiro do Norte - CE . </a:t>
            </a:r>
            <a:endParaRPr lang="pt-BR" dirty="0"/>
          </a:p>
          <a:p>
            <a:pPr algn="just"/>
            <a:r>
              <a:rPr lang="pt-BR" dirty="0"/>
              <a:t>Todos os periódicos e as coleções relacionadas encontram-se disponíveis para consultas e podem ser acessadas virtualmente. Com isso, esperamos contribuir com a disseminação de informações científicas e tecnológicas facilitando desta forma as pesquisas bibliográficas dos professores e alunos, estaremos colaborando para o desenvolvimento dos três pilares da Faculdade: ensino, pesquisa e extensão. </a:t>
            </a:r>
          </a:p>
          <a:p>
            <a:endParaRPr lang="pt-BR" b="1" dirty="0" smtClean="0"/>
          </a:p>
          <a:p>
            <a:r>
              <a:rPr lang="pt-BR" b="1" dirty="0" smtClean="0"/>
              <a:t>Solange </a:t>
            </a:r>
            <a:r>
              <a:rPr lang="pt-BR" b="1" dirty="0"/>
              <a:t>Maria Fernandes de Sousa </a:t>
            </a:r>
            <a:endParaRPr lang="pt-BR" dirty="0"/>
          </a:p>
          <a:p>
            <a:r>
              <a:rPr lang="pt-BR" b="1" dirty="0"/>
              <a:t>CRB-3/653 – Bibliotecária FATEC Sertão Central </a:t>
            </a:r>
            <a:r>
              <a:rPr lang="pt-BR" dirty="0"/>
              <a:t>	</a:t>
            </a:r>
            <a:endParaRPr lang="pt-BR" dirty="0" smtClean="0"/>
          </a:p>
          <a:p>
            <a:endParaRPr lang="pt-BR" dirty="0"/>
          </a:p>
          <a:p>
            <a:r>
              <a:rPr lang="pt-BR" b="1" dirty="0">
                <a:latin typeface="Calibri" panose="020F0502020204030204" pitchFamily="34" charset="0"/>
              </a:rPr>
              <a:t>Eduardo Freire Barbosa</a:t>
            </a:r>
            <a:r>
              <a:rPr lang="pt-BR" sz="2400" dirty="0">
                <a:solidFill>
                  <a:schemeClr val="accent6">
                    <a:lumMod val="50000"/>
                  </a:schemeClr>
                </a:solidFill>
                <a:latin typeface="Helvetica65-Medium" panose="020B0600000000000000" pitchFamily="34" charset="0"/>
              </a:rPr>
              <a:t/>
            </a:r>
            <a:br>
              <a:rPr lang="pt-BR" sz="2400" dirty="0">
                <a:solidFill>
                  <a:schemeClr val="accent6">
                    <a:lumMod val="50000"/>
                  </a:schemeClr>
                </a:solidFill>
                <a:latin typeface="Helvetica65-Medium" panose="020B0600000000000000" pitchFamily="34" charset="0"/>
              </a:rPr>
            </a:br>
            <a:r>
              <a:rPr lang="pt-BR" b="1" dirty="0" smtClean="0"/>
              <a:t>CRB-3/937 </a:t>
            </a:r>
            <a:r>
              <a:rPr lang="pt-BR" b="1" dirty="0"/>
              <a:t>– </a:t>
            </a:r>
            <a:r>
              <a:rPr lang="pt-BR" b="1" dirty="0" smtClean="0"/>
              <a:t>Bibliotecário </a:t>
            </a:r>
            <a:r>
              <a:rPr lang="pt-BR" b="1" dirty="0"/>
              <a:t>FATEC </a:t>
            </a:r>
            <a:r>
              <a:rPr lang="pt-BR" b="1" dirty="0" smtClean="0"/>
              <a:t>Cariri</a:t>
            </a:r>
            <a:endParaRPr lang="pt-BR" dirty="0"/>
          </a:p>
          <a:p>
            <a:endParaRPr lang="pt-BR" dirty="0"/>
          </a:p>
        </p:txBody>
      </p:sp>
      <p:sp>
        <p:nvSpPr>
          <p:cNvPr id="7" name="Retângulo de cantos arredondados 6">
            <a:hlinkClick r:id="rId3" action="ppaction://hlinksldjump"/>
          </p:cNvPr>
          <p:cNvSpPr/>
          <p:nvPr/>
        </p:nvSpPr>
        <p:spPr>
          <a:xfrm>
            <a:off x="10043728" y="8511426"/>
            <a:ext cx="1951630" cy="4913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Avançar</a:t>
            </a:r>
            <a:endParaRPr lang="pt-B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521318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6" name="CaixaDeTexto 5"/>
          <p:cNvSpPr txBox="1"/>
          <p:nvPr/>
        </p:nvSpPr>
        <p:spPr>
          <a:xfrm>
            <a:off x="4744344" y="1207270"/>
            <a:ext cx="6674225" cy="415498"/>
          </a:xfrm>
          <a:prstGeom prst="rect">
            <a:avLst/>
          </a:prstGeom>
          <a:noFill/>
        </p:spPr>
        <p:txBody>
          <a:bodyPr wrap="square" rtlCol="0">
            <a:spAutoFit/>
          </a:bodyPr>
          <a:lstStyle/>
          <a:p>
            <a:r>
              <a:rPr lang="pt-BR" b="1" dirty="0" err="1"/>
              <a:t>Agricultural</a:t>
            </a:r>
            <a:r>
              <a:rPr lang="pt-BR" b="1" dirty="0"/>
              <a:t> </a:t>
            </a:r>
            <a:r>
              <a:rPr lang="pt-BR" b="1" dirty="0" err="1" smtClean="0"/>
              <a:t>Sciences</a:t>
            </a:r>
            <a:endParaRPr lang="pt-BR" dirty="0"/>
          </a:p>
        </p:txBody>
      </p:sp>
      <p:sp>
        <p:nvSpPr>
          <p:cNvPr id="7" name="CaixaDeTexto 6"/>
          <p:cNvSpPr txBox="1"/>
          <p:nvPr/>
        </p:nvSpPr>
        <p:spPr>
          <a:xfrm>
            <a:off x="4744345" y="2072111"/>
            <a:ext cx="7005758" cy="2308324"/>
          </a:xfrm>
          <a:prstGeom prst="rect">
            <a:avLst/>
          </a:prstGeom>
          <a:noFill/>
        </p:spPr>
        <p:txBody>
          <a:bodyPr wrap="square" rtlCol="0">
            <a:spAutoFit/>
          </a:bodyPr>
          <a:lstStyle/>
          <a:p>
            <a:r>
              <a:rPr lang="pt-BR" sz="1200" i="1" dirty="0" err="1">
                <a:latin typeface="Century Gothic" panose="020B0502020202020204" pitchFamily="34" charset="0"/>
              </a:rPr>
              <a:t>Agricultural</a:t>
            </a:r>
            <a:r>
              <a:rPr lang="pt-BR" sz="1200" i="1" dirty="0">
                <a:latin typeface="Century Gothic" panose="020B0502020202020204" pitchFamily="34" charset="0"/>
              </a:rPr>
              <a:t> </a:t>
            </a:r>
            <a:r>
              <a:rPr lang="pt-BR" sz="1200" i="1" dirty="0" err="1">
                <a:latin typeface="Century Gothic" panose="020B0502020202020204" pitchFamily="34" charset="0"/>
              </a:rPr>
              <a:t>Sciences</a:t>
            </a:r>
            <a:r>
              <a:rPr lang="pt-BR" sz="1200" i="1" dirty="0">
                <a:latin typeface="Century Gothic" panose="020B0502020202020204" pitchFamily="34" charset="0"/>
              </a:rPr>
              <a:t> </a:t>
            </a:r>
            <a:r>
              <a:rPr lang="pt-BR" sz="1200" dirty="0">
                <a:latin typeface="Century Gothic" panose="020B0502020202020204" pitchFamily="34" charset="0"/>
              </a:rPr>
              <a:t>é uma revista internacional dedicada ao avanço da agricultura em todo o mundo. O objetivo da revista é fornecer uma plataforma para </a:t>
            </a:r>
            <a:r>
              <a:rPr lang="pt-BR" sz="1200" dirty="0" err="1" smtClean="0">
                <a:latin typeface="Century Gothic" panose="020B0502020202020204" pitchFamily="34" charset="0"/>
              </a:rPr>
              <a:t>cientistas,estudantes</a:t>
            </a:r>
            <a:r>
              <a:rPr lang="pt-BR" sz="1200" dirty="0">
                <a:latin typeface="Century Gothic" panose="020B0502020202020204" pitchFamily="34" charset="0"/>
              </a:rPr>
              <a:t>, acadêmicos e engenheiros de todo o mundo para promover, compartilhar e discutir várias novas questões e desenvolvimentos em diferentes áreas de ciências agrárias. </a:t>
            </a:r>
          </a:p>
          <a:p>
            <a:r>
              <a:rPr lang="pt-BR" sz="1200" dirty="0">
                <a:latin typeface="Century Gothic" panose="020B0502020202020204" pitchFamily="34" charset="0"/>
              </a:rPr>
              <a:t>Editor: </a:t>
            </a:r>
            <a:r>
              <a:rPr lang="pt-BR" sz="1200" dirty="0" err="1">
                <a:latin typeface="Century Gothic" panose="020B0502020202020204" pitchFamily="34" charset="0"/>
              </a:rPr>
              <a:t>Scientific</a:t>
            </a:r>
            <a:r>
              <a:rPr lang="pt-BR" sz="1200" dirty="0">
                <a:latin typeface="Century Gothic" panose="020B0502020202020204" pitchFamily="34" charset="0"/>
              </a:rPr>
              <a:t> </a:t>
            </a:r>
            <a:r>
              <a:rPr lang="pt-BR" sz="1200" dirty="0" err="1">
                <a:latin typeface="Century Gothic" panose="020B0502020202020204" pitchFamily="34" charset="0"/>
              </a:rPr>
              <a:t>Research</a:t>
            </a:r>
            <a:r>
              <a:rPr lang="pt-BR" sz="1200" dirty="0">
                <a:latin typeface="Century Gothic" panose="020B0502020202020204" pitchFamily="34" charset="0"/>
              </a:rPr>
              <a:t> </a:t>
            </a:r>
            <a:r>
              <a:rPr lang="pt-BR" sz="1200" dirty="0" err="1">
                <a:latin typeface="Century Gothic" panose="020B0502020202020204" pitchFamily="34" charset="0"/>
              </a:rPr>
              <a:t>Publishing</a:t>
            </a:r>
            <a:r>
              <a:rPr lang="pt-BR" sz="1200" dirty="0">
                <a:latin typeface="Century Gothic" panose="020B0502020202020204" pitchFamily="34" charset="0"/>
              </a:rPr>
              <a:t> </a:t>
            </a:r>
            <a:r>
              <a:rPr lang="pt-BR" sz="1200" b="1" dirty="0">
                <a:latin typeface="Century Gothic" panose="020B0502020202020204" pitchFamily="34" charset="0"/>
              </a:rPr>
              <a:t>Idioma: </a:t>
            </a:r>
            <a:r>
              <a:rPr lang="pt-BR" sz="1200" b="1" dirty="0" smtClean="0">
                <a:latin typeface="Century Gothic" panose="020B0502020202020204" pitchFamily="34" charset="0"/>
              </a:rPr>
              <a:t>Inglês</a:t>
            </a:r>
            <a:endParaRPr lang="pt-BR" sz="1200" dirty="0">
              <a:latin typeface="Century Gothic" panose="020B0502020202020204" pitchFamily="34" charset="0"/>
            </a:endParaRPr>
          </a:p>
          <a:p>
            <a:endParaRPr lang="pt-BR" sz="1200" dirty="0">
              <a:latin typeface="Century Gothic" panose="020B0502020202020204" pitchFamily="34" charset="0"/>
            </a:endParaRPr>
          </a:p>
          <a:p>
            <a:r>
              <a:rPr lang="pt-BR" sz="1200" dirty="0"/>
              <a:t>	</a:t>
            </a:r>
          </a:p>
          <a:p>
            <a:pPr algn="just"/>
            <a:r>
              <a:rPr lang="pt-BR" sz="1200" dirty="0">
                <a:latin typeface="Century Gothic" panose="020B0502020202020204" pitchFamily="34" charset="0"/>
              </a:rPr>
              <a:t>	</a:t>
            </a:r>
          </a:p>
          <a:p>
            <a:pPr algn="just"/>
            <a:r>
              <a:rPr lang="pt-BR" sz="1200" dirty="0"/>
              <a:t>	</a:t>
            </a: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8" name="Retângulo de cantos arredondados 7">
            <a:hlinkClick r:id="rId3"/>
          </p:cNvPr>
          <p:cNvSpPr/>
          <p:nvPr/>
        </p:nvSpPr>
        <p:spPr>
          <a:xfrm>
            <a:off x="4778570" y="325633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6" name="Retângulo de cantos arredondados 15">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a:hlinkClick r:id="rId5"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6"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9" name="Imagem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2136" y="1207269"/>
            <a:ext cx="2189824" cy="2964685"/>
          </a:xfrm>
          <a:prstGeom prst="rect">
            <a:avLst/>
          </a:prstGeom>
          <a:effectLst>
            <a:outerShdw blurRad="50800" dist="38100" dir="10800000" algn="r" rotWithShape="0">
              <a:prstClr val="black">
                <a:alpha val="40000"/>
              </a:prstClr>
            </a:outerShdw>
          </a:effectLst>
        </p:spPr>
      </p:pic>
      <p:sp>
        <p:nvSpPr>
          <p:cNvPr id="20" name="CaixaDeTexto 19"/>
          <p:cNvSpPr txBox="1"/>
          <p:nvPr/>
        </p:nvSpPr>
        <p:spPr>
          <a:xfrm>
            <a:off x="4721485" y="5626841"/>
            <a:ext cx="7005758" cy="2139047"/>
          </a:xfrm>
          <a:prstGeom prst="rect">
            <a:avLst/>
          </a:prstGeom>
          <a:noFill/>
        </p:spPr>
        <p:txBody>
          <a:bodyPr wrap="square" rtlCol="0">
            <a:spAutoFit/>
          </a:bodyPr>
          <a:lstStyle/>
          <a:p>
            <a:pPr algn="just"/>
            <a:r>
              <a:rPr lang="pt-BR" sz="1100" dirty="0">
                <a:latin typeface="Century Gothic" panose="020B0502020202020204" pitchFamily="34" charset="0"/>
              </a:rPr>
              <a:t>Planta Daninha é um periódico de divulgação científica publicado pela Sociedade Brasileira da Ciência das Plantas Daninhas (SBCPD). Os trabalhos submetidos à publicação somente poderão ser enviados pelo sistema eletrônico, acessando o site http://www.scielo.br/pd. Serão aceitos trabalhos escritos em português, inglês ou espanhol, depois de revistos e aprovados pela Comissão Editorial, e que não foram publicados e não submetidos à publicação em outro veículo. Os artigos em português, após as devidas correções e consentimento dos autores, são vertidos para o inglês. Publicação de artigos técnico-científicos e revisões bibliográficas originais de natureza crítica sobre Biologia e manejo de plantas daninhas e áreas correlatas. Periodicidade é trimestral. Voltado para a divulgação de artigos científicos relacionados as seguintes áreas de interesse: Agronomia, Engenharia agrícola e ambiental, Biologia vegetal, Engenharia florestal, Agroquímica, Ecologia etc</a:t>
            </a:r>
            <a:r>
              <a:rPr lang="pt-BR" sz="1100" dirty="0" smtClean="0">
                <a:latin typeface="Century Gothic" panose="020B0502020202020204" pitchFamily="34" charset="0"/>
              </a:rPr>
              <a:t>. </a:t>
            </a:r>
            <a:r>
              <a:rPr lang="pt-BR" sz="1100" b="1" dirty="0">
                <a:latin typeface="Century Gothic" panose="020B0502020202020204" pitchFamily="34" charset="0"/>
              </a:rPr>
              <a:t>Idioma: Português </a:t>
            </a:r>
            <a:endParaRPr lang="pt-BR" sz="1100" dirty="0">
              <a:latin typeface="Century Gothic" panose="020B0502020202020204" pitchFamily="34" charset="0"/>
            </a:endParaRPr>
          </a:p>
          <a:p>
            <a:pPr algn="just"/>
            <a:r>
              <a:rPr lang="pt-BR" sz="1200" dirty="0">
                <a:latin typeface="Century Gothic" panose="020B0502020202020204" pitchFamily="34" charset="0"/>
              </a:rPr>
              <a:t>	</a:t>
            </a:r>
          </a:p>
        </p:txBody>
      </p:sp>
      <p:sp>
        <p:nvSpPr>
          <p:cNvPr id="21" name="CaixaDeTexto 20"/>
          <p:cNvSpPr txBox="1"/>
          <p:nvPr/>
        </p:nvSpPr>
        <p:spPr>
          <a:xfrm>
            <a:off x="4721484" y="4762000"/>
            <a:ext cx="6674225" cy="415498"/>
          </a:xfrm>
          <a:prstGeom prst="rect">
            <a:avLst/>
          </a:prstGeom>
          <a:noFill/>
        </p:spPr>
        <p:txBody>
          <a:bodyPr wrap="square" rtlCol="0">
            <a:spAutoFit/>
          </a:bodyPr>
          <a:lstStyle/>
          <a:p>
            <a:r>
              <a:rPr lang="pt-BR" b="1" dirty="0"/>
              <a:t>Planta Daninha </a:t>
            </a:r>
            <a:r>
              <a:rPr lang="pt-BR" dirty="0"/>
              <a:t>	</a:t>
            </a:r>
          </a:p>
        </p:txBody>
      </p:sp>
      <p:sp>
        <p:nvSpPr>
          <p:cNvPr id="27" name="Retângulo 26"/>
          <p:cNvSpPr/>
          <p:nvPr/>
        </p:nvSpPr>
        <p:spPr>
          <a:xfrm>
            <a:off x="2068023" y="4595720"/>
            <a:ext cx="2237949" cy="3103947"/>
          </a:xfrm>
          <a:prstGeom prst="rect">
            <a:avLst/>
          </a:prstGeom>
          <a:solidFill>
            <a:srgbClr val="F1DE3B"/>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de cantos arredondados 27">
            <a:hlinkClick r:id="rId8"/>
          </p:cNvPr>
          <p:cNvSpPr/>
          <p:nvPr/>
        </p:nvSpPr>
        <p:spPr>
          <a:xfrm>
            <a:off x="4755710" y="777118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9" name="CaixaDeTexto 28"/>
          <p:cNvSpPr txBox="1"/>
          <p:nvPr/>
        </p:nvSpPr>
        <p:spPr>
          <a:xfrm>
            <a:off x="4744282" y="5200203"/>
            <a:ext cx="1034514" cy="415498"/>
          </a:xfrm>
          <a:prstGeom prst="rect">
            <a:avLst/>
          </a:prstGeom>
          <a:noFill/>
        </p:spPr>
        <p:txBody>
          <a:bodyPr wrap="none" rtlCol="0">
            <a:spAutoFit/>
          </a:bodyPr>
          <a:lstStyle/>
          <a:p>
            <a:r>
              <a:rPr lang="pt-BR" dirty="0" smtClean="0"/>
              <a:t>Sinopse</a:t>
            </a:r>
            <a:endParaRPr lang="pt-BR" dirty="0"/>
          </a:p>
        </p:txBody>
      </p:sp>
      <p:pic>
        <p:nvPicPr>
          <p:cNvPr id="30" name="Imagem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9013" y="5816917"/>
            <a:ext cx="2035968" cy="422855"/>
          </a:xfrm>
          <a:prstGeom prst="rect">
            <a:avLst/>
          </a:prstGeom>
        </p:spPr>
      </p:pic>
    </p:spTree>
    <p:extLst>
      <p:ext uri="{BB962C8B-B14F-4D97-AF65-F5344CB8AC3E}">
        <p14:creationId xmlns:p14="http://schemas.microsoft.com/office/powerpoint/2010/main" val="2401230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4744344" y="1207270"/>
            <a:ext cx="6674225" cy="6555641"/>
          </a:xfrm>
          <a:prstGeom prst="rect">
            <a:avLst/>
          </a:prstGeom>
          <a:noFill/>
        </p:spPr>
        <p:txBody>
          <a:bodyPr wrap="square" rtlCol="0">
            <a:spAutoFit/>
          </a:bodyPr>
          <a:lstStyle/>
          <a:p>
            <a:r>
              <a:rPr lang="en-US" b="1" dirty="0"/>
              <a:t>Journal of Water Resource and Protection (JWARP) </a:t>
            </a:r>
            <a:r>
              <a:rPr lang="en-US"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7" name="CaixaDeTexto 6"/>
          <p:cNvSpPr txBox="1"/>
          <p:nvPr/>
        </p:nvSpPr>
        <p:spPr>
          <a:xfrm>
            <a:off x="4744345" y="2072111"/>
            <a:ext cx="7005758" cy="3508653"/>
          </a:xfrm>
          <a:prstGeom prst="rect">
            <a:avLst/>
          </a:prstGeom>
          <a:noFill/>
        </p:spPr>
        <p:txBody>
          <a:bodyPr wrap="square" rtlCol="0">
            <a:spAutoFit/>
          </a:bodyPr>
          <a:lstStyle/>
          <a:p>
            <a:r>
              <a:rPr lang="pt-BR" sz="1050" i="1" dirty="0" err="1">
                <a:latin typeface="Century Gothic" panose="020B0502020202020204" pitchFamily="34" charset="0"/>
              </a:rPr>
              <a:t>Journal</a:t>
            </a:r>
            <a:r>
              <a:rPr lang="pt-BR" sz="1050" i="1" dirty="0">
                <a:latin typeface="Century Gothic" panose="020B0502020202020204" pitchFamily="34" charset="0"/>
              </a:rPr>
              <a:t> </a:t>
            </a:r>
            <a:r>
              <a:rPr lang="pt-BR" sz="1050" i="1" dirty="0" err="1">
                <a:latin typeface="Century Gothic" panose="020B0502020202020204" pitchFamily="34" charset="0"/>
              </a:rPr>
              <a:t>of</a:t>
            </a:r>
            <a:r>
              <a:rPr lang="pt-BR" sz="1050" i="1" dirty="0">
                <a:latin typeface="Century Gothic" panose="020B0502020202020204" pitchFamily="34" charset="0"/>
              </a:rPr>
              <a:t> </a:t>
            </a:r>
            <a:r>
              <a:rPr lang="pt-BR" sz="1050" i="1" dirty="0" err="1">
                <a:latin typeface="Century Gothic" panose="020B0502020202020204" pitchFamily="34" charset="0"/>
              </a:rPr>
              <a:t>Water</a:t>
            </a:r>
            <a:r>
              <a:rPr lang="pt-BR" sz="1050" i="1" dirty="0">
                <a:latin typeface="Century Gothic" panose="020B0502020202020204" pitchFamily="34" charset="0"/>
              </a:rPr>
              <a:t> </a:t>
            </a:r>
            <a:r>
              <a:rPr lang="pt-BR" sz="1050" i="1" dirty="0" err="1">
                <a:latin typeface="Century Gothic" panose="020B0502020202020204" pitchFamily="34" charset="0"/>
              </a:rPr>
              <a:t>Resource</a:t>
            </a:r>
            <a:r>
              <a:rPr lang="pt-BR" sz="1050" i="1" dirty="0">
                <a:latin typeface="Century Gothic" panose="020B0502020202020204" pitchFamily="34" charset="0"/>
              </a:rPr>
              <a:t> </a:t>
            </a:r>
            <a:r>
              <a:rPr lang="pt-BR" sz="1050" i="1" dirty="0" err="1">
                <a:latin typeface="Century Gothic" panose="020B0502020202020204" pitchFamily="34" charset="0"/>
              </a:rPr>
              <a:t>and</a:t>
            </a:r>
            <a:r>
              <a:rPr lang="pt-BR" sz="1050" i="1" dirty="0">
                <a:latin typeface="Century Gothic" panose="020B0502020202020204" pitchFamily="34" charset="0"/>
              </a:rPr>
              <a:t> </a:t>
            </a:r>
            <a:r>
              <a:rPr lang="pt-BR" sz="1050" i="1" dirty="0" err="1">
                <a:latin typeface="Century Gothic" panose="020B0502020202020204" pitchFamily="34" charset="0"/>
              </a:rPr>
              <a:t>Protection</a:t>
            </a:r>
            <a:r>
              <a:rPr lang="pt-BR" sz="1050" i="1" dirty="0">
                <a:latin typeface="Century Gothic" panose="020B0502020202020204" pitchFamily="34" charset="0"/>
              </a:rPr>
              <a:t> </a:t>
            </a:r>
            <a:r>
              <a:rPr lang="pt-BR" sz="1050" dirty="0">
                <a:latin typeface="Century Gothic" panose="020B0502020202020204" pitchFamily="34" charset="0"/>
              </a:rPr>
              <a:t>(JWARP) é uma publicação com referência internacional de acesso aberto revisado em pares. Apresenta trabalhos originais de pesquisa, revisões em todos os aspectos de recursos hídricos e proteção. JWARP é uma revista arbitrada internacional dedicada ao mais recente avanço dos recursos hídricos e proteção: - Considerações econômicas , sociológicas e ambientais dos recursos hídricos e uso sustentável dos recursos hídricos - Tecnologias inovadoras e soluções de engenharia para proteção de recursos hídricos Monitoramento, modelagem e previsão da poluição da água ( bacias hidrográficas, lagos, rios , estuários e costas ) - Utilização da água do mar - Sistemas de águas superficiais e subterrâneas e controle de poluição da água - Sistema de automação de gestão da água - Purificação de água e tratamento de águas residuais ( outros tratamentos mecânicos, biológicos, químicos , e ) - Os recursos hídricos e mudanças climáticas - Conservação de recursos hídricos - </a:t>
            </a:r>
            <a:r>
              <a:rPr lang="pt-BR" sz="1050" dirty="0" err="1">
                <a:latin typeface="Century Gothic" panose="020B0502020202020204" pitchFamily="34" charset="0"/>
              </a:rPr>
              <a:t>Protecção</a:t>
            </a:r>
            <a:r>
              <a:rPr lang="pt-BR" sz="1050" dirty="0">
                <a:latin typeface="Century Gothic" panose="020B0502020202020204" pitchFamily="34" charset="0"/>
              </a:rPr>
              <a:t> dos recursos hídricos e uso sustentável - Recuperação e gestão de recursos hídricos - Estudo dos recursos hídricos e avaliação da qualidade da água </a:t>
            </a:r>
            <a:r>
              <a:rPr lang="pt-BR" sz="1050" b="1" dirty="0">
                <a:latin typeface="Century Gothic" panose="020B0502020202020204" pitchFamily="34" charset="0"/>
              </a:rPr>
              <a:t>Idioma: Inglês</a:t>
            </a:r>
            <a:endParaRPr lang="pt-BR" sz="1050" dirty="0">
              <a:latin typeface="Century Gothic" panose="020B0502020202020204" pitchFamily="34" charset="0"/>
            </a:endParaRPr>
          </a:p>
          <a:p>
            <a:r>
              <a:rPr lang="pt-BR" sz="1050" dirty="0">
                <a:latin typeface="Century Gothic" panose="020B0502020202020204" pitchFamily="34" charset="0"/>
              </a:rPr>
              <a:t>	</a:t>
            </a:r>
          </a:p>
          <a:p>
            <a:endParaRPr lang="pt-BR" sz="1200" dirty="0">
              <a:latin typeface="Century Gothic" panose="020B0502020202020204" pitchFamily="34" charset="0"/>
            </a:endParaRPr>
          </a:p>
          <a:p>
            <a:r>
              <a:rPr lang="pt-BR" sz="1200" dirty="0"/>
              <a:t>	</a:t>
            </a:r>
          </a:p>
          <a:p>
            <a:pPr algn="just"/>
            <a:r>
              <a:rPr lang="pt-BR" sz="1200" dirty="0">
                <a:latin typeface="Century Gothic" panose="020B0502020202020204" pitchFamily="34" charset="0"/>
              </a:rPr>
              <a:t>	</a:t>
            </a:r>
          </a:p>
          <a:p>
            <a:pPr algn="just"/>
            <a:r>
              <a:rPr lang="pt-BR" sz="1200" dirty="0"/>
              <a:t>	</a:t>
            </a: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4" name="Retângulo 3"/>
          <p:cNvSpPr/>
          <p:nvPr/>
        </p:nvSpPr>
        <p:spPr>
          <a:xfrm>
            <a:off x="4860447" y="142765"/>
            <a:ext cx="415690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Agronegócio</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8" name="Retângulo de cantos arredondados 7">
            <a:hlinkClick r:id="rId3"/>
          </p:cNvPr>
          <p:cNvSpPr/>
          <p:nvPr/>
        </p:nvSpPr>
        <p:spPr>
          <a:xfrm>
            <a:off x="4778570" y="419359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3" name="Retângulo de cantos arredondados 12">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30" name="Imagem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079" y="1207269"/>
            <a:ext cx="2497065" cy="3147561"/>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480718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892873" y="1221704"/>
            <a:ext cx="1261884" cy="2031325"/>
          </a:xfrm>
          <a:prstGeom prst="rect">
            <a:avLst/>
          </a:prstGeom>
          <a:noFill/>
        </p:spPr>
        <p:txBody>
          <a:bodyPr wrap="none" rtlCol="0">
            <a:spAutoFit/>
          </a:bodyPr>
          <a:lstStyle/>
          <a:p>
            <a:r>
              <a:rPr lang="pt-BR" b="1" dirty="0" err="1"/>
              <a:t>Agrarian</a:t>
            </a:r>
            <a:r>
              <a:rPr lang="pt-BR" b="1" dirty="0"/>
              <a:t> </a:t>
            </a:r>
            <a:r>
              <a:rPr lang="pt-BR" dirty="0"/>
              <a:t>	</a:t>
            </a:r>
          </a:p>
          <a:p>
            <a:r>
              <a:rPr lang="pt-BR" dirty="0"/>
              <a:t>	</a:t>
            </a:r>
          </a:p>
          <a:p>
            <a:r>
              <a:rPr lang="pt-BR" dirty="0"/>
              <a:t>	</a:t>
            </a:r>
          </a:p>
          <a:p>
            <a:r>
              <a:rPr lang="pt-BR" dirty="0"/>
              <a:t>	</a:t>
            </a:r>
          </a:p>
          <a:p>
            <a:r>
              <a:rPr lang="pt-BR" dirty="0"/>
              <a:t>	</a:t>
            </a:r>
          </a:p>
          <a:p>
            <a:r>
              <a:rPr lang="pt-BR" dirty="0"/>
              <a:t>	</a:t>
            </a:r>
          </a:p>
        </p:txBody>
      </p:sp>
      <p:sp>
        <p:nvSpPr>
          <p:cNvPr id="7" name="CaixaDeTexto 6"/>
          <p:cNvSpPr txBox="1"/>
          <p:nvPr/>
        </p:nvSpPr>
        <p:spPr>
          <a:xfrm>
            <a:off x="4892873" y="1609589"/>
            <a:ext cx="1034514" cy="415498"/>
          </a:xfrm>
          <a:prstGeom prst="rect">
            <a:avLst/>
          </a:prstGeom>
          <a:noFill/>
        </p:spPr>
        <p:txBody>
          <a:bodyPr wrap="none" rtlCol="0">
            <a:spAutoFit/>
          </a:bodyPr>
          <a:lstStyle/>
          <a:p>
            <a:r>
              <a:rPr lang="pt-BR" dirty="0" smtClean="0"/>
              <a:t>Sinopse</a:t>
            </a:r>
            <a:endParaRPr lang="pt-BR" dirty="0"/>
          </a:p>
        </p:txBody>
      </p:sp>
      <p:sp>
        <p:nvSpPr>
          <p:cNvPr id="8" name="CaixaDeTexto 7"/>
          <p:cNvSpPr txBox="1"/>
          <p:nvPr/>
        </p:nvSpPr>
        <p:spPr>
          <a:xfrm>
            <a:off x="4892872" y="2052199"/>
            <a:ext cx="7005758" cy="1384995"/>
          </a:xfrm>
          <a:prstGeom prst="rect">
            <a:avLst/>
          </a:prstGeom>
          <a:noFill/>
        </p:spPr>
        <p:txBody>
          <a:bodyPr wrap="square" rtlCol="0">
            <a:spAutoFit/>
          </a:bodyPr>
          <a:lstStyle/>
          <a:p>
            <a:r>
              <a:rPr lang="pt-BR" sz="1200" dirty="0">
                <a:latin typeface="Century Gothic" panose="020B0502020202020204" pitchFamily="34" charset="0"/>
              </a:rPr>
              <a:t>A Revista </a:t>
            </a:r>
            <a:r>
              <a:rPr lang="pt-BR" sz="1200" i="1" dirty="0" err="1">
                <a:latin typeface="Century Gothic" panose="020B0502020202020204" pitchFamily="34" charset="0"/>
              </a:rPr>
              <a:t>Agrarian</a:t>
            </a:r>
            <a:r>
              <a:rPr lang="pt-BR" sz="1200" i="1" dirty="0">
                <a:latin typeface="Century Gothic" panose="020B0502020202020204" pitchFamily="34" charset="0"/>
              </a:rPr>
              <a:t> </a:t>
            </a:r>
            <a:r>
              <a:rPr lang="pt-BR" sz="1200" dirty="0">
                <a:latin typeface="Century Gothic" panose="020B0502020202020204" pitchFamily="34" charset="0"/>
              </a:rPr>
              <a:t>destina-se à publicação de artigos, comunicações científicas e notas técnicas, relacionados ao desenvolvimento da atividade de Ciências Agrárias (Agronomia, Ciências Florestais, Engenharia Agrícola, Medicina Veterinária, Ciência e Tecnologia de Alimentos, Economia e Administração do Agronegócio e Zootecnia). 	</a:t>
            </a:r>
          </a:p>
          <a:p>
            <a:r>
              <a:rPr lang="pt-BR" sz="1200" b="1" dirty="0" smtClean="0">
                <a:latin typeface="Century Gothic" panose="020B0502020202020204" pitchFamily="34" charset="0"/>
              </a:rPr>
              <a:t>Idioma</a:t>
            </a:r>
            <a:r>
              <a:rPr lang="pt-BR" sz="1200" b="1" dirty="0">
                <a:latin typeface="Century Gothic" panose="020B0502020202020204" pitchFamily="34" charset="0"/>
              </a:rPr>
              <a:t>: Português </a:t>
            </a:r>
            <a:endParaRPr lang="pt-BR" sz="1200" dirty="0">
              <a:latin typeface="Century Gothic" panose="020B0502020202020204" pitchFamily="34" charset="0"/>
            </a:endParaRPr>
          </a:p>
          <a:p>
            <a:r>
              <a:rPr lang="pt-BR" sz="1200" dirty="0">
                <a:latin typeface="Century Gothic" panose="020B0502020202020204" pitchFamily="34" charset="0"/>
              </a:rPr>
              <a:t>	</a:t>
            </a:r>
          </a:p>
          <a:p>
            <a:pPr algn="just"/>
            <a:r>
              <a:rPr lang="pt-BR" sz="1200" dirty="0">
                <a:latin typeface="Century Gothic" panose="020B0502020202020204" pitchFamily="34" charset="0"/>
              </a:rPr>
              <a:t>	</a:t>
            </a:r>
          </a:p>
        </p:txBody>
      </p:sp>
      <p:sp>
        <p:nvSpPr>
          <p:cNvPr id="9" name="Retângulo de cantos arredondados 8">
            <a:hlinkClick r:id="rId3"/>
          </p:cNvPr>
          <p:cNvSpPr/>
          <p:nvPr/>
        </p:nvSpPr>
        <p:spPr>
          <a:xfrm>
            <a:off x="4892872" y="323698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711" y="1213685"/>
            <a:ext cx="2401717" cy="3402789"/>
          </a:xfrm>
          <a:prstGeom prst="rect">
            <a:avLst/>
          </a:prstGeom>
          <a:effectLst>
            <a:outerShdw blurRad="50800" dist="38100" dir="10800000" algn="r" rotWithShape="0">
              <a:prstClr val="black">
                <a:alpha val="40000"/>
              </a:prstClr>
            </a:outerShdw>
          </a:effectLst>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8979" y="5211927"/>
            <a:ext cx="2405657" cy="3236440"/>
          </a:xfrm>
          <a:prstGeom prst="rect">
            <a:avLst/>
          </a:prstGeom>
        </p:spPr>
      </p:pic>
      <p:sp>
        <p:nvSpPr>
          <p:cNvPr id="12" name="CaixaDeTexto 11"/>
          <p:cNvSpPr txBox="1"/>
          <p:nvPr/>
        </p:nvSpPr>
        <p:spPr>
          <a:xfrm>
            <a:off x="4656650" y="5319625"/>
            <a:ext cx="4902638" cy="4939814"/>
          </a:xfrm>
          <a:prstGeom prst="rect">
            <a:avLst/>
          </a:prstGeom>
          <a:noFill/>
        </p:spPr>
        <p:txBody>
          <a:bodyPr wrap="square" rtlCol="0">
            <a:spAutoFit/>
          </a:bodyPr>
          <a:lstStyle/>
          <a:p>
            <a:r>
              <a:rPr lang="pt-BR" b="1" dirty="0" smtClean="0"/>
              <a:t>Ciência e </a:t>
            </a:r>
            <a:r>
              <a:rPr lang="pt-BR" b="1" dirty="0" err="1" smtClean="0"/>
              <a:t>Agrotecnologia</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13" name="CaixaDeTexto 12"/>
          <p:cNvSpPr txBox="1"/>
          <p:nvPr/>
        </p:nvSpPr>
        <p:spPr>
          <a:xfrm>
            <a:off x="4633855" y="6305021"/>
            <a:ext cx="7005758" cy="1754326"/>
          </a:xfrm>
          <a:prstGeom prst="rect">
            <a:avLst/>
          </a:prstGeom>
          <a:noFill/>
        </p:spPr>
        <p:txBody>
          <a:bodyPr wrap="square" rtlCol="0">
            <a:spAutoFit/>
          </a:bodyPr>
          <a:lstStyle/>
          <a:p>
            <a:pPr algn="just"/>
            <a:r>
              <a:rPr lang="pt-BR" sz="1200" dirty="0">
                <a:latin typeface="Century Gothic" panose="020B0502020202020204" pitchFamily="34" charset="0"/>
              </a:rPr>
              <a:t>A revista </a:t>
            </a:r>
            <a:r>
              <a:rPr lang="pt-BR" sz="1200" i="1" dirty="0">
                <a:latin typeface="Century Gothic" panose="020B0502020202020204" pitchFamily="34" charset="0"/>
              </a:rPr>
              <a:t>Ciência e </a:t>
            </a:r>
            <a:r>
              <a:rPr lang="pt-BR" sz="1200" i="1" dirty="0" err="1">
                <a:latin typeface="Century Gothic" panose="020B0502020202020204" pitchFamily="34" charset="0"/>
              </a:rPr>
              <a:t>Agrotecnologia</a:t>
            </a:r>
            <a:r>
              <a:rPr lang="pt-BR" sz="1200" dirty="0">
                <a:latin typeface="Century Gothic" panose="020B0502020202020204" pitchFamily="34" charset="0"/>
              </a:rPr>
              <a:t>, editada a cada 2 meses pela </a:t>
            </a:r>
            <a:r>
              <a:rPr lang="pt-BR" sz="1200" dirty="0" smtClean="0">
                <a:latin typeface="Century Gothic" panose="020B0502020202020204" pitchFamily="34" charset="0"/>
              </a:rPr>
              <a:t>Editora </a:t>
            </a:r>
            <a:r>
              <a:rPr lang="pt-BR" sz="1200" dirty="0">
                <a:latin typeface="Century Gothic" panose="020B0502020202020204" pitchFamily="34" charset="0"/>
              </a:rPr>
              <a:t>da Universidade Federal de Lavras (UFLA), publica artigos </a:t>
            </a:r>
            <a:r>
              <a:rPr lang="pt-BR" sz="1200" dirty="0" smtClean="0">
                <a:latin typeface="Century Gothic" panose="020B0502020202020204" pitchFamily="34" charset="0"/>
              </a:rPr>
              <a:t>científicos </a:t>
            </a:r>
            <a:r>
              <a:rPr lang="pt-BR" sz="1200" dirty="0">
                <a:latin typeface="Century Gothic" panose="020B0502020202020204" pitchFamily="34" charset="0"/>
              </a:rPr>
              <a:t>de interesse agropecuário elaborados por membros da comunidade científica nacional e internacional nas áreas de Ciências Vegetais e Animais incluindo Agronomia, Ciência e Tecnologia de Alimentos, Economia e Administração do Agronegócio, Engenharia Rural, Medicina Veterinária e Zootecnia. </a:t>
            </a:r>
            <a:r>
              <a:rPr lang="pt-BR" sz="1200" dirty="0"/>
              <a:t>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a:latin typeface="Century Gothic" panose="020B0502020202020204" pitchFamily="34" charset="0"/>
            </a:endParaRPr>
          </a:p>
          <a:p>
            <a:endParaRPr lang="pt-BR" sz="1200" dirty="0"/>
          </a:p>
          <a:p>
            <a:pPr algn="just"/>
            <a:r>
              <a:rPr lang="pt-BR" sz="1200" dirty="0"/>
              <a:t>	</a:t>
            </a:r>
          </a:p>
          <a:p>
            <a:pPr algn="just"/>
            <a:r>
              <a:rPr lang="pt-BR" sz="1200" dirty="0">
                <a:latin typeface="Century Gothic" panose="020B0502020202020204" pitchFamily="34" charset="0"/>
              </a:rPr>
              <a:t>	</a:t>
            </a:r>
          </a:p>
        </p:txBody>
      </p:sp>
      <p:sp>
        <p:nvSpPr>
          <p:cNvPr id="14" name="Retângulo de cantos arredondados 13">
            <a:hlinkClick r:id="rId6"/>
          </p:cNvPr>
          <p:cNvSpPr/>
          <p:nvPr/>
        </p:nvSpPr>
        <p:spPr>
          <a:xfrm>
            <a:off x="4668080" y="769498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CaixaDeTexto 14"/>
          <p:cNvSpPr txBox="1"/>
          <p:nvPr/>
        </p:nvSpPr>
        <p:spPr>
          <a:xfrm>
            <a:off x="4656652" y="5878383"/>
            <a:ext cx="1034514" cy="415498"/>
          </a:xfrm>
          <a:prstGeom prst="rect">
            <a:avLst/>
          </a:prstGeom>
          <a:noFill/>
        </p:spPr>
        <p:txBody>
          <a:bodyPr wrap="none" rtlCol="0">
            <a:spAutoFit/>
          </a:bodyPr>
          <a:lstStyle/>
          <a:p>
            <a:r>
              <a:rPr lang="pt-BR" dirty="0" smtClean="0"/>
              <a:t>Sinopse</a:t>
            </a:r>
            <a:endParaRPr lang="pt-BR" dirty="0"/>
          </a:p>
        </p:txBody>
      </p:sp>
      <p:sp>
        <p:nvSpPr>
          <p:cNvPr id="16" name="Retângulo de cantos arredondados 15">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p:cNvSpPr/>
          <p:nvPr/>
        </p:nvSpPr>
        <p:spPr>
          <a:xfrm>
            <a:off x="9414321"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602364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Retângulo 3"/>
          <p:cNvSpPr/>
          <p:nvPr/>
        </p:nvSpPr>
        <p:spPr>
          <a:xfrm>
            <a:off x="1868327" y="1237140"/>
            <a:ext cx="2589371" cy="3591355"/>
          </a:xfrm>
          <a:prstGeom prst="rect">
            <a:avLst/>
          </a:prstGeom>
          <a:solidFill>
            <a:srgbClr val="17A114"/>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4770952" y="1248663"/>
            <a:ext cx="8019217" cy="2677656"/>
          </a:xfrm>
          <a:prstGeom prst="rect">
            <a:avLst/>
          </a:prstGeom>
          <a:noFill/>
        </p:spPr>
        <p:txBody>
          <a:bodyPr wrap="square" rtlCol="0">
            <a:spAutoFit/>
          </a:bodyPr>
          <a:lstStyle/>
          <a:p>
            <a:r>
              <a:rPr lang="pt-BR" b="1" dirty="0"/>
              <a:t>Custos e @</a:t>
            </a:r>
            <a:r>
              <a:rPr lang="pt-BR" b="1" dirty="0" err="1"/>
              <a:t>gronegócio</a:t>
            </a:r>
            <a:r>
              <a:rPr lang="pt-BR" b="1" dirty="0"/>
              <a:t> </a:t>
            </a:r>
            <a:r>
              <a:rPr lang="pt-BR" b="1" dirty="0" err="1"/>
              <a:t>on</a:t>
            </a:r>
            <a:r>
              <a:rPr lang="pt-BR" b="1" dirty="0"/>
              <a:t> </a:t>
            </a:r>
            <a:r>
              <a:rPr lang="pt-BR" b="1" dirty="0" err="1"/>
              <a:t>line</a:t>
            </a:r>
            <a:r>
              <a:rPr lang="pt-BR" b="1" dirty="0"/>
              <a:t> </a:t>
            </a:r>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6" name="CaixaDeTexto 5"/>
          <p:cNvSpPr txBox="1"/>
          <p:nvPr/>
        </p:nvSpPr>
        <p:spPr>
          <a:xfrm>
            <a:off x="4770953" y="1732239"/>
            <a:ext cx="1034514" cy="415498"/>
          </a:xfrm>
          <a:prstGeom prst="rect">
            <a:avLst/>
          </a:prstGeom>
          <a:noFill/>
        </p:spPr>
        <p:txBody>
          <a:bodyPr wrap="none" rtlCol="0">
            <a:spAutoFit/>
          </a:bodyPr>
          <a:lstStyle/>
          <a:p>
            <a:r>
              <a:rPr lang="pt-BR" dirty="0" smtClean="0"/>
              <a:t>Sinopse</a:t>
            </a:r>
            <a:endParaRPr lang="pt-BR" dirty="0"/>
          </a:p>
        </p:txBody>
      </p:sp>
      <p:sp>
        <p:nvSpPr>
          <p:cNvPr id="7" name="Retângulo de cantos arredondados 6">
            <a:hlinkClick r:id="rId3"/>
          </p:cNvPr>
          <p:cNvSpPr/>
          <p:nvPr/>
        </p:nvSpPr>
        <p:spPr>
          <a:xfrm>
            <a:off x="4803695" y="3124557"/>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CaixaDeTexto 7"/>
          <p:cNvSpPr txBox="1"/>
          <p:nvPr/>
        </p:nvSpPr>
        <p:spPr>
          <a:xfrm>
            <a:off x="4770951" y="2125341"/>
            <a:ext cx="7005758" cy="830997"/>
          </a:xfrm>
          <a:prstGeom prst="rect">
            <a:avLst/>
          </a:prstGeom>
          <a:noFill/>
        </p:spPr>
        <p:txBody>
          <a:bodyPr wrap="square" rtlCol="0">
            <a:spAutoFit/>
          </a:bodyPr>
          <a:lstStyle/>
          <a:p>
            <a:pPr algn="just"/>
            <a:r>
              <a:rPr lang="pt-BR" sz="1200" i="1" dirty="0">
                <a:latin typeface="Century Gothic" panose="020B0502020202020204" pitchFamily="34" charset="0"/>
              </a:rPr>
              <a:t>Custos e @</a:t>
            </a:r>
            <a:r>
              <a:rPr lang="pt-BR" sz="1200" i="1" dirty="0" err="1">
                <a:latin typeface="Century Gothic" panose="020B0502020202020204" pitchFamily="34" charset="0"/>
              </a:rPr>
              <a:t>gronegócio</a:t>
            </a:r>
            <a:r>
              <a:rPr lang="pt-BR" sz="1200" i="1" dirty="0">
                <a:latin typeface="Century Gothic" panose="020B0502020202020204" pitchFamily="34" charset="0"/>
              </a:rPr>
              <a:t> </a:t>
            </a:r>
            <a:r>
              <a:rPr lang="pt-BR" sz="1200" i="1" dirty="0" err="1">
                <a:latin typeface="Century Gothic" panose="020B0502020202020204" pitchFamily="34" charset="0"/>
              </a:rPr>
              <a:t>on</a:t>
            </a:r>
            <a:r>
              <a:rPr lang="pt-BR" sz="1200" i="1" dirty="0">
                <a:latin typeface="Century Gothic" panose="020B0502020202020204" pitchFamily="34" charset="0"/>
              </a:rPr>
              <a:t> </a:t>
            </a:r>
            <a:r>
              <a:rPr lang="pt-BR" sz="1200" i="1" dirty="0" err="1">
                <a:latin typeface="Century Gothic" panose="020B0502020202020204" pitchFamily="34" charset="0"/>
              </a:rPr>
              <a:t>line</a:t>
            </a:r>
            <a:r>
              <a:rPr lang="pt-BR" sz="1200" i="1" dirty="0">
                <a:latin typeface="Century Gothic" panose="020B0502020202020204" pitchFamily="34" charset="0"/>
              </a:rPr>
              <a:t> </a:t>
            </a:r>
            <a:r>
              <a:rPr lang="pt-BR" sz="1200" dirty="0">
                <a:latin typeface="Century Gothic" panose="020B0502020202020204" pitchFamily="34" charset="0"/>
              </a:rPr>
              <a:t>é um periódico eletrônico que tem </a:t>
            </a:r>
            <a:r>
              <a:rPr lang="pt-BR" sz="1200" dirty="0" smtClean="0">
                <a:latin typeface="Century Gothic" panose="020B0502020202020204" pitchFamily="34" charset="0"/>
              </a:rPr>
              <a:t>por </a:t>
            </a:r>
            <a:r>
              <a:rPr lang="pt-BR" sz="1200" dirty="0">
                <a:latin typeface="Century Gothic" panose="020B0502020202020204" pitchFamily="34" charset="0"/>
              </a:rPr>
              <a:t>objetivo a publicação e veiculação ampla de trabalhos </a:t>
            </a:r>
            <a:r>
              <a:rPr lang="pt-BR" sz="1200" dirty="0" smtClean="0">
                <a:latin typeface="Century Gothic" panose="020B0502020202020204" pitchFamily="34" charset="0"/>
              </a:rPr>
              <a:t>científicos </a:t>
            </a:r>
            <a:r>
              <a:rPr lang="pt-BR" sz="1200" dirty="0">
                <a:latin typeface="Century Gothic" panose="020B0502020202020204" pitchFamily="34" charset="0"/>
              </a:rPr>
              <a:t>elaborados a partir de um enfoque específico e inovador </a:t>
            </a:r>
            <a:r>
              <a:rPr lang="pt-BR" sz="1200" dirty="0" smtClean="0">
                <a:latin typeface="Century Gothic" panose="020B0502020202020204" pitchFamily="34" charset="0"/>
              </a:rPr>
              <a:t>para </a:t>
            </a:r>
            <a:r>
              <a:rPr lang="pt-BR" sz="1200" dirty="0">
                <a:latin typeface="Century Gothic" panose="020B0502020202020204" pitchFamily="34" charset="0"/>
              </a:rPr>
              <a:t>a comunidade acadêmica no que se refere à interface entre </a:t>
            </a:r>
            <a:r>
              <a:rPr lang="pt-BR" sz="1200" dirty="0" smtClean="0">
                <a:latin typeface="Century Gothic" panose="020B0502020202020204" pitchFamily="34" charset="0"/>
              </a:rPr>
              <a:t>custos </a:t>
            </a:r>
            <a:r>
              <a:rPr lang="pt-BR" sz="1200" dirty="0">
                <a:latin typeface="Century Gothic" panose="020B0502020202020204" pitchFamily="34" charset="0"/>
              </a:rPr>
              <a:t>e agronegócio.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680" y="2704516"/>
            <a:ext cx="2328798" cy="226647"/>
          </a:xfrm>
          <a:prstGeom prst="rect">
            <a:avLst/>
          </a:prstGeom>
        </p:spPr>
      </p:pic>
      <p:sp>
        <p:nvSpPr>
          <p:cNvPr id="11" name="CaixaDeTexto 10"/>
          <p:cNvSpPr txBox="1"/>
          <p:nvPr/>
        </p:nvSpPr>
        <p:spPr>
          <a:xfrm>
            <a:off x="4770952" y="5393600"/>
            <a:ext cx="8019217" cy="2677656"/>
          </a:xfrm>
          <a:prstGeom prst="rect">
            <a:avLst/>
          </a:prstGeom>
          <a:noFill/>
        </p:spPr>
        <p:txBody>
          <a:bodyPr wrap="square" rtlCol="0">
            <a:spAutoFit/>
          </a:bodyPr>
          <a:lstStyle/>
          <a:p>
            <a:r>
              <a:rPr lang="pt-BR" b="1" dirty="0" err="1" smtClean="0"/>
              <a:t>Ecología</a:t>
            </a:r>
            <a:r>
              <a:rPr lang="pt-BR" b="1" dirty="0" smtClean="0"/>
              <a:t> Aplicada</a:t>
            </a:r>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12" name="CaixaDeTexto 11"/>
          <p:cNvSpPr txBox="1"/>
          <p:nvPr/>
        </p:nvSpPr>
        <p:spPr>
          <a:xfrm>
            <a:off x="4770953" y="5877176"/>
            <a:ext cx="1034514" cy="415498"/>
          </a:xfrm>
          <a:prstGeom prst="rect">
            <a:avLst/>
          </a:prstGeom>
          <a:noFill/>
        </p:spPr>
        <p:txBody>
          <a:bodyPr wrap="none" rtlCol="0">
            <a:spAutoFit/>
          </a:bodyPr>
          <a:lstStyle/>
          <a:p>
            <a:r>
              <a:rPr lang="pt-BR" dirty="0" smtClean="0"/>
              <a:t>Sinopse</a:t>
            </a:r>
            <a:endParaRPr lang="pt-BR" dirty="0"/>
          </a:p>
        </p:txBody>
      </p:sp>
      <p:sp>
        <p:nvSpPr>
          <p:cNvPr id="13" name="Retângulo de cantos arredondados 12">
            <a:hlinkClick r:id="rId5"/>
          </p:cNvPr>
          <p:cNvSpPr/>
          <p:nvPr/>
        </p:nvSpPr>
        <p:spPr>
          <a:xfrm>
            <a:off x="4803695" y="833275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CaixaDeTexto 13"/>
          <p:cNvSpPr txBox="1"/>
          <p:nvPr/>
        </p:nvSpPr>
        <p:spPr>
          <a:xfrm>
            <a:off x="4770951" y="6290874"/>
            <a:ext cx="7005758" cy="2123658"/>
          </a:xfrm>
          <a:prstGeom prst="rect">
            <a:avLst/>
          </a:prstGeom>
          <a:noFill/>
        </p:spPr>
        <p:txBody>
          <a:bodyPr wrap="square" rtlCol="0">
            <a:spAutoFit/>
          </a:bodyPr>
          <a:lstStyle/>
          <a:p>
            <a:pPr algn="just"/>
            <a:r>
              <a:rPr lang="es-ES" sz="1100" dirty="0" smtClean="0">
                <a:latin typeface="Century Gothic" panose="020B0502020202020204" pitchFamily="34" charset="0"/>
              </a:rPr>
              <a:t>La Revista Ecología Aplicada, es un medio de expresión genuino de la ciencia de la Ecología para investigadores peruanos y extranjeros, el concepto de esta revista reúne todas las características principales para cumplir la función de la comunicación científica: la calidad, el registro para la protección de los derechos de autor, al conocimiento revelado con los resultados de la investigación y la función de archivo relacionada con el almacenamiento, accesibilidad que aseguran la estabilidad de la información. Constituye un espacio para la discusión y la publicación de los avances de los trabajos científicos o técnicos en Ecología  y la problemática ambiental que pueden ser divulgados como artículos originales, notas científicas y artículos de revisión, que  son sometidos al arbitraje y revisión por pares. Los artículos enviados para su publicación son reportes originales, que no han sido publicados en ningún otro medio de comunicación, y que no serán ni han sido enviados para su publicación a algún otro medio. </a:t>
            </a:r>
            <a:r>
              <a:rPr lang="pt-BR" sz="1100" b="1" dirty="0" smtClean="0">
                <a:latin typeface="Century Gothic" panose="020B0502020202020204" pitchFamily="34" charset="0"/>
              </a:rPr>
              <a:t>Idioma: Espanhol</a:t>
            </a:r>
            <a:endParaRPr lang="pt-BR" sz="1100" dirty="0" smtClean="0">
              <a:latin typeface="Century Gothic" panose="020B0502020202020204" pitchFamily="34" charset="0"/>
            </a:endParaRPr>
          </a:p>
          <a:p>
            <a:pPr algn="just"/>
            <a:endParaRPr lang="pt-BR" sz="1100" dirty="0" smtClean="0">
              <a:latin typeface="Century Gothic" panose="020B0502020202020204" pitchFamily="34" charset="0"/>
            </a:endParaRPr>
          </a:p>
        </p:txBody>
      </p:sp>
      <p:pic>
        <p:nvPicPr>
          <p:cNvPr id="1026" name="Picture 2" descr="http://ornithologyexchange.org/forums/uploads/31d6203b2fb03eac307edf810c0c277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3856" y="5305647"/>
            <a:ext cx="2673842" cy="3791888"/>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Retângulo de cantos arredondados 15">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489529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Retângulo 3"/>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770952" y="1248663"/>
            <a:ext cx="8019217" cy="2677656"/>
          </a:xfrm>
          <a:prstGeom prst="rect">
            <a:avLst/>
          </a:prstGeom>
          <a:noFill/>
        </p:spPr>
        <p:txBody>
          <a:bodyPr wrap="square" rtlCol="0">
            <a:spAutoFit/>
          </a:bodyPr>
          <a:lstStyle/>
          <a:p>
            <a:r>
              <a:rPr lang="pt-BR" b="1" dirty="0" smtClean="0"/>
              <a:t>Engenharia na Agricultura</a:t>
            </a:r>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7" name="CaixaDeTexto 6"/>
          <p:cNvSpPr txBox="1"/>
          <p:nvPr/>
        </p:nvSpPr>
        <p:spPr>
          <a:xfrm>
            <a:off x="4770953" y="1732239"/>
            <a:ext cx="1034514" cy="415498"/>
          </a:xfrm>
          <a:prstGeom prst="rect">
            <a:avLst/>
          </a:prstGeom>
          <a:noFill/>
        </p:spPr>
        <p:txBody>
          <a:bodyPr wrap="none" rtlCol="0">
            <a:spAutoFit/>
          </a:bodyPr>
          <a:lstStyle/>
          <a:p>
            <a:r>
              <a:rPr lang="pt-BR" dirty="0" smtClean="0"/>
              <a:t>Sinopse</a:t>
            </a:r>
            <a:endParaRPr lang="pt-BR" dirty="0"/>
          </a:p>
        </p:txBody>
      </p:sp>
      <p:sp>
        <p:nvSpPr>
          <p:cNvPr id="8" name="CaixaDeTexto 7"/>
          <p:cNvSpPr txBox="1"/>
          <p:nvPr/>
        </p:nvSpPr>
        <p:spPr>
          <a:xfrm>
            <a:off x="4770952" y="2079157"/>
            <a:ext cx="7005758" cy="1169551"/>
          </a:xfrm>
          <a:prstGeom prst="rect">
            <a:avLst/>
          </a:prstGeom>
          <a:noFill/>
        </p:spPr>
        <p:txBody>
          <a:bodyPr wrap="square" rtlCol="0">
            <a:spAutoFit/>
          </a:bodyPr>
          <a:lstStyle/>
          <a:p>
            <a:r>
              <a:rPr lang="pt-BR" sz="1100" dirty="0">
                <a:latin typeface="Century Gothic" panose="020B0502020202020204" pitchFamily="34" charset="0"/>
              </a:rPr>
              <a:t>A revista </a:t>
            </a:r>
            <a:r>
              <a:rPr lang="pt-BR" sz="1100" i="1" dirty="0">
                <a:latin typeface="Century Gothic" panose="020B0502020202020204" pitchFamily="34" charset="0"/>
              </a:rPr>
              <a:t>Engenharia na Agricultura é uma publicação bimestral  </a:t>
            </a:r>
            <a:r>
              <a:rPr lang="pt-BR" sz="1100" dirty="0">
                <a:latin typeface="Century Gothic" panose="020B0502020202020204" pitchFamily="34" charset="0"/>
              </a:rPr>
              <a:t>que tem como objetivo divulgar e difundir a produção científica das diversas áreas da Engenharia Agrícola. 	</a:t>
            </a:r>
          </a:p>
          <a:p>
            <a:pPr algn="just"/>
            <a:r>
              <a:rPr lang="pt-BR" sz="1200" dirty="0"/>
              <a:t> </a:t>
            </a:r>
            <a:r>
              <a:rPr lang="pt-BR" sz="1200" b="1" dirty="0" smtClean="0">
                <a:latin typeface="Century Gothic" panose="020B0502020202020204" pitchFamily="34" charset="0"/>
              </a:rPr>
              <a:t>Idioma</a:t>
            </a:r>
            <a:r>
              <a:rPr lang="pt-BR" sz="1200" b="1" dirty="0">
                <a:latin typeface="Century Gothic" panose="020B0502020202020204" pitchFamily="34" charset="0"/>
              </a:rPr>
              <a:t>: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9" name="CaixaDeTexto 8"/>
          <p:cNvSpPr txBox="1"/>
          <p:nvPr/>
        </p:nvSpPr>
        <p:spPr>
          <a:xfrm>
            <a:off x="4770952" y="5393600"/>
            <a:ext cx="8019217" cy="2677656"/>
          </a:xfrm>
          <a:prstGeom prst="rect">
            <a:avLst/>
          </a:prstGeom>
          <a:noFill/>
        </p:spPr>
        <p:txBody>
          <a:bodyPr wrap="square" rtlCol="0">
            <a:spAutoFit/>
          </a:bodyPr>
          <a:lstStyle/>
          <a:p>
            <a:r>
              <a:rPr lang="pt-BR" b="1" dirty="0" smtClean="0"/>
              <a:t>Informativo Técnico do Semiárido</a:t>
            </a:r>
            <a:endParaRPr lang="pt-BR" dirty="0"/>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10" name="CaixaDeTexto 9"/>
          <p:cNvSpPr txBox="1"/>
          <p:nvPr/>
        </p:nvSpPr>
        <p:spPr>
          <a:xfrm>
            <a:off x="4770953" y="5877176"/>
            <a:ext cx="1034514" cy="415498"/>
          </a:xfrm>
          <a:prstGeom prst="rect">
            <a:avLst/>
          </a:prstGeom>
          <a:noFill/>
        </p:spPr>
        <p:txBody>
          <a:bodyPr wrap="none" rtlCol="0">
            <a:spAutoFit/>
          </a:bodyPr>
          <a:lstStyle/>
          <a:p>
            <a:r>
              <a:rPr lang="pt-BR" dirty="0" smtClean="0"/>
              <a:t>Sinopse</a:t>
            </a:r>
            <a:endParaRPr lang="pt-BR" dirty="0"/>
          </a:p>
        </p:txBody>
      </p:sp>
      <p:sp>
        <p:nvSpPr>
          <p:cNvPr id="11" name="CaixaDeTexto 10"/>
          <p:cNvSpPr txBox="1"/>
          <p:nvPr/>
        </p:nvSpPr>
        <p:spPr>
          <a:xfrm>
            <a:off x="4770951" y="6290874"/>
            <a:ext cx="7005758" cy="1615827"/>
          </a:xfrm>
          <a:prstGeom prst="rect">
            <a:avLst/>
          </a:prstGeom>
          <a:noFill/>
        </p:spPr>
        <p:txBody>
          <a:bodyPr wrap="square" rtlCol="0">
            <a:spAutoFit/>
          </a:bodyPr>
          <a:lstStyle/>
          <a:p>
            <a:pPr algn="just"/>
            <a:r>
              <a:rPr lang="pt-BR" sz="1100" dirty="0">
                <a:latin typeface="Century Gothic" panose="020B0502020202020204" pitchFamily="34" charset="0"/>
              </a:rPr>
              <a:t>O Informativo Técnico do Semiárido (INTESA), periódico pertencente ao Grupo Verde de Agroecologia e Abelhas (GVAA) é editada anualmente, no formato eletrônico, destinando-se à divulgação de artigos técnico-científicos originais e inéditos, elaborados em Português, Inglês ou Espanhol, tendo como tema principal o semiárido brasileiro. O Informativo do Semiárido, iniciou no ano de 2007 na versão digital provendo de pesquisas realizadas voltadas ao desenvolvimento sustentável da região semiárida, se encontram disponíveis online na página da Revista (http://revista.gvaa.com.br/). Além de artigos técnico-científicos também a submissão de contribuições nas modalidades de revisão de literatura, nota prévia e carta ao Editor em forma de sugestões, comentários e críticas sobre as publicações</a:t>
            </a:r>
            <a:r>
              <a:rPr lang="pt-BR" sz="1100" dirty="0"/>
              <a:t>.</a:t>
            </a:r>
            <a:r>
              <a:rPr lang="es-ES" sz="1100" dirty="0" smtClean="0">
                <a:latin typeface="Century Gothic" panose="020B0502020202020204" pitchFamily="34" charset="0"/>
              </a:rPr>
              <a:t> </a:t>
            </a:r>
            <a:r>
              <a:rPr lang="pt-BR" sz="1100" b="1" dirty="0">
                <a:latin typeface="Century Gothic" panose="020B0502020202020204" pitchFamily="34" charset="0"/>
              </a:rPr>
              <a:t>Idioma: </a:t>
            </a:r>
            <a:r>
              <a:rPr lang="pt-BR" sz="1100" b="1" dirty="0" smtClean="0">
                <a:latin typeface="Century Gothic" panose="020B0502020202020204" pitchFamily="34" charset="0"/>
              </a:rPr>
              <a:t>Português</a:t>
            </a:r>
            <a:endParaRPr lang="pt-BR" sz="1100" dirty="0">
              <a:latin typeface="Century Gothic" panose="020B0502020202020204" pitchFamily="34" charset="0"/>
            </a:endParaRPr>
          </a:p>
        </p:txBody>
      </p:sp>
      <p:pic>
        <p:nvPicPr>
          <p:cNvPr id="13" name="Picture 2"/>
          <p:cNvPicPr>
            <a:picLocks noChangeAspect="1" noChangeArrowheads="1"/>
          </p:cNvPicPr>
          <p:nvPr/>
        </p:nvPicPr>
        <p:blipFill>
          <a:blip r:embed="rId3"/>
          <a:srcRect b="5228"/>
          <a:stretch>
            <a:fillRect/>
          </a:stretch>
        </p:blipFill>
        <p:spPr bwMode="auto">
          <a:xfrm>
            <a:off x="1863259" y="1383650"/>
            <a:ext cx="2429167" cy="3140525"/>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4" name="Retângulo de cantos arredondados 13">
            <a:hlinkClick r:id="rId4"/>
          </p:cNvPr>
          <p:cNvSpPr/>
          <p:nvPr/>
        </p:nvSpPr>
        <p:spPr>
          <a:xfrm>
            <a:off x="4803695" y="281620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5" name="Picture 5" descr="Capa da revista"/>
          <p:cNvPicPr>
            <a:picLocks noChangeAspect="1" noChangeArrowheads="1"/>
          </p:cNvPicPr>
          <p:nvPr/>
        </p:nvPicPr>
        <p:blipFill>
          <a:blip r:embed="rId5"/>
          <a:srcRect/>
          <a:stretch>
            <a:fillRect/>
          </a:stretch>
        </p:blipFill>
        <p:spPr bwMode="auto">
          <a:xfrm>
            <a:off x="1863259" y="5142489"/>
            <a:ext cx="2448894" cy="3487487"/>
          </a:xfrm>
          <a:prstGeom prst="rect">
            <a:avLst/>
          </a:prstGeom>
          <a:noFill/>
        </p:spPr>
      </p:pic>
      <p:sp>
        <p:nvSpPr>
          <p:cNvPr id="16" name="Retângulo de cantos arredondados 15">
            <a:hlinkClick r:id="rId6"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a:hlinkClick r:id="rId9"/>
          </p:cNvPr>
          <p:cNvSpPr/>
          <p:nvPr/>
        </p:nvSpPr>
        <p:spPr>
          <a:xfrm>
            <a:off x="4814418" y="8028991"/>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11871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1870005" y="1338239"/>
            <a:ext cx="2367058" cy="3283015"/>
          </a:xfrm>
          <a:prstGeom prst="rect">
            <a:avLst/>
          </a:prstGeom>
          <a:solidFill>
            <a:schemeClr val="bg1"/>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648067" y="1310039"/>
            <a:ext cx="8019217" cy="2677656"/>
          </a:xfrm>
          <a:prstGeom prst="rect">
            <a:avLst/>
          </a:prstGeom>
          <a:noFill/>
        </p:spPr>
        <p:txBody>
          <a:bodyPr wrap="square" rtlCol="0">
            <a:spAutoFit/>
          </a:bodyPr>
          <a:lstStyle/>
          <a:p>
            <a:r>
              <a:rPr lang="pt-BR" b="1" dirty="0" smtClean="0"/>
              <a:t>Revista Brasileira de Agricultura Irrigada (RBAI)</a:t>
            </a:r>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5" name="CaixaDeTexto 4"/>
          <p:cNvSpPr txBox="1"/>
          <p:nvPr/>
        </p:nvSpPr>
        <p:spPr>
          <a:xfrm>
            <a:off x="4648068" y="1761716"/>
            <a:ext cx="1034514" cy="415498"/>
          </a:xfrm>
          <a:prstGeom prst="rect">
            <a:avLst/>
          </a:prstGeom>
          <a:noFill/>
        </p:spPr>
        <p:txBody>
          <a:bodyPr wrap="none" rtlCol="0">
            <a:spAutoFit/>
          </a:bodyPr>
          <a:lstStyle/>
          <a:p>
            <a:r>
              <a:rPr lang="pt-BR" dirty="0" smtClean="0"/>
              <a:t>Sinopse</a:t>
            </a:r>
            <a:endParaRPr lang="pt-BR" dirty="0"/>
          </a:p>
        </p:txBody>
      </p:sp>
      <p:sp>
        <p:nvSpPr>
          <p:cNvPr id="10" name="Retângulo de cantos arredondados 9">
            <a:hlinkClick r:id="rId3"/>
          </p:cNvPr>
          <p:cNvSpPr/>
          <p:nvPr/>
        </p:nvSpPr>
        <p:spPr>
          <a:xfrm>
            <a:off x="4799139" y="3142581"/>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CaixaDeTexto 12"/>
          <p:cNvSpPr txBox="1"/>
          <p:nvPr/>
        </p:nvSpPr>
        <p:spPr>
          <a:xfrm>
            <a:off x="4648067" y="2128567"/>
            <a:ext cx="7005758" cy="784830"/>
          </a:xfrm>
          <a:prstGeom prst="rect">
            <a:avLst/>
          </a:prstGeom>
          <a:noFill/>
        </p:spPr>
        <p:txBody>
          <a:bodyPr wrap="square" rtlCol="0">
            <a:spAutoFit/>
          </a:bodyPr>
          <a:lstStyle/>
          <a:p>
            <a:r>
              <a:rPr lang="pt-BR" sz="1100" dirty="0">
                <a:latin typeface="Century Gothic" panose="020B0502020202020204" pitchFamily="34" charset="0"/>
              </a:rPr>
              <a:t>O Instituto de Pesquisa e Inovação na Agricultura Irrigada – INOVAGRI edita desde 2007, no formato eletrônico, a Revista Brasileira de Agricultura Irrigada – RBAI, periódico que tem como missão publicar artigos científicos, revisões bibliográficas e notas técnicas referentes à área de irrigação e drenagem. Sua periodicidade é bimestral. </a:t>
            </a:r>
            <a:r>
              <a:rPr lang="pt-BR" sz="1200" dirty="0"/>
              <a:t> </a:t>
            </a:r>
            <a:r>
              <a:rPr lang="pt-BR" sz="1200" b="1" dirty="0" smtClean="0">
                <a:latin typeface="Century Gothic" panose="020B0502020202020204" pitchFamily="34" charset="0"/>
              </a:rPr>
              <a:t>Idioma</a:t>
            </a:r>
            <a:r>
              <a:rPr lang="pt-BR" sz="1200" b="1" dirty="0">
                <a:latin typeface="Century Gothic" panose="020B0502020202020204" pitchFamily="34" charset="0"/>
              </a:rPr>
              <a:t>: Português </a:t>
            </a:r>
            <a:endParaRPr lang="pt-BR" sz="1200" dirty="0">
              <a:latin typeface="Century Gothic" panose="020B0502020202020204" pitchFamily="34" charset="0"/>
            </a:endParaRPr>
          </a:p>
        </p:txBody>
      </p:sp>
      <p:pic>
        <p:nvPicPr>
          <p:cNvPr id="14" name="Picture 2"/>
          <p:cNvPicPr>
            <a:picLocks noChangeAspect="1" noChangeArrowheads="1"/>
          </p:cNvPicPr>
          <p:nvPr/>
        </p:nvPicPr>
        <p:blipFill>
          <a:blip r:embed="rId4"/>
          <a:srcRect l="12023" r="9820"/>
          <a:stretch>
            <a:fillRect/>
          </a:stretch>
        </p:blipFill>
        <p:spPr bwMode="auto">
          <a:xfrm>
            <a:off x="2007027" y="2014988"/>
            <a:ext cx="2064838" cy="1678331"/>
          </a:xfrm>
          <a:prstGeom prst="rect">
            <a:avLst/>
          </a:prstGeom>
          <a:noFill/>
          <a:ln w="9525">
            <a:noFill/>
            <a:miter lim="800000"/>
            <a:headEnd/>
            <a:tailEnd/>
          </a:ln>
          <a:effectLst/>
        </p:spPr>
      </p:pic>
      <p:sp>
        <p:nvSpPr>
          <p:cNvPr id="16" name="CaixaDeTexto 15"/>
          <p:cNvSpPr txBox="1"/>
          <p:nvPr/>
        </p:nvSpPr>
        <p:spPr>
          <a:xfrm>
            <a:off x="4554763" y="5468083"/>
            <a:ext cx="4493538" cy="415498"/>
          </a:xfrm>
          <a:prstGeom prst="rect">
            <a:avLst/>
          </a:prstGeom>
          <a:noFill/>
        </p:spPr>
        <p:txBody>
          <a:bodyPr wrap="none" rtlCol="0">
            <a:spAutoFit/>
          </a:bodyPr>
          <a:lstStyle/>
          <a:p>
            <a:r>
              <a:rPr lang="pt-BR" b="1" dirty="0"/>
              <a:t>Revista Brasileira de Agroecologia </a:t>
            </a:r>
            <a:r>
              <a:rPr lang="pt-BR" dirty="0"/>
              <a:t>	</a:t>
            </a:r>
          </a:p>
        </p:txBody>
      </p:sp>
      <p:sp>
        <p:nvSpPr>
          <p:cNvPr id="17" name="CaixaDeTexto 16"/>
          <p:cNvSpPr txBox="1"/>
          <p:nvPr/>
        </p:nvSpPr>
        <p:spPr>
          <a:xfrm>
            <a:off x="4554763" y="5951659"/>
            <a:ext cx="1034514" cy="415498"/>
          </a:xfrm>
          <a:prstGeom prst="rect">
            <a:avLst/>
          </a:prstGeom>
          <a:noFill/>
        </p:spPr>
        <p:txBody>
          <a:bodyPr wrap="none" rtlCol="0">
            <a:spAutoFit/>
          </a:bodyPr>
          <a:lstStyle/>
          <a:p>
            <a:r>
              <a:rPr lang="pt-BR" dirty="0" smtClean="0"/>
              <a:t>Sinopse</a:t>
            </a:r>
            <a:endParaRPr lang="pt-BR" dirty="0"/>
          </a:p>
        </p:txBody>
      </p:sp>
      <p:sp>
        <p:nvSpPr>
          <p:cNvPr id="18" name="CaixaDeTexto 17"/>
          <p:cNvSpPr txBox="1"/>
          <p:nvPr/>
        </p:nvSpPr>
        <p:spPr>
          <a:xfrm>
            <a:off x="4554762" y="6298577"/>
            <a:ext cx="7005758" cy="1384995"/>
          </a:xfrm>
          <a:prstGeom prst="rect">
            <a:avLst/>
          </a:prstGeom>
          <a:noFill/>
        </p:spPr>
        <p:txBody>
          <a:bodyPr wrap="square" rtlCol="0">
            <a:spAutoFit/>
          </a:bodyPr>
          <a:lstStyle/>
          <a:p>
            <a:pPr algn="just"/>
            <a:r>
              <a:rPr lang="pt-BR" sz="1200" dirty="0">
                <a:latin typeface="Century Gothic" panose="020B0502020202020204" pitchFamily="34" charset="0"/>
              </a:rPr>
              <a:t>A Revista Brasileira de Agroecologia é uma </a:t>
            </a:r>
            <a:r>
              <a:rPr lang="pt-BR" sz="1200" dirty="0" err="1">
                <a:latin typeface="Century Gothic" panose="020B0502020202020204" pitchFamily="34" charset="0"/>
              </a:rPr>
              <a:t>ublicação</a:t>
            </a:r>
            <a:r>
              <a:rPr lang="pt-BR" sz="1200" dirty="0">
                <a:latin typeface="Century Gothic" panose="020B0502020202020204" pitchFamily="34" charset="0"/>
              </a:rPr>
              <a:t> quadrimestral </a:t>
            </a:r>
            <a:r>
              <a:rPr lang="pt-BR" sz="1200" dirty="0" smtClean="0">
                <a:latin typeface="Century Gothic" panose="020B0502020202020204" pitchFamily="34" charset="0"/>
              </a:rPr>
              <a:t>que </a:t>
            </a:r>
            <a:r>
              <a:rPr lang="pt-BR" sz="1200" dirty="0">
                <a:latin typeface="Century Gothic" panose="020B0502020202020204" pitchFamily="34" charset="0"/>
              </a:rPr>
              <a:t>recebe artigos ou ensaios teóricos inéditos e inovadores em Agroecologia e áreas do conhecimento afins, publicado pela </a:t>
            </a:r>
            <a:r>
              <a:rPr lang="pt-BR" sz="1200" dirty="0" smtClean="0">
                <a:latin typeface="Century Gothic" panose="020B0502020202020204" pitchFamily="34" charset="0"/>
              </a:rPr>
              <a:t>Associação </a:t>
            </a:r>
            <a:r>
              <a:rPr lang="pt-BR" sz="1200" dirty="0">
                <a:latin typeface="Century Gothic" panose="020B0502020202020204" pitchFamily="34" charset="0"/>
              </a:rPr>
              <a:t>Brasileira de Agroecologia - ABA em parceria com a </a:t>
            </a:r>
            <a:r>
              <a:rPr lang="pt-BR" sz="1200" dirty="0" smtClean="0">
                <a:latin typeface="Century Gothic" panose="020B0502020202020204" pitchFamily="34" charset="0"/>
              </a:rPr>
              <a:t>UFRGS</a:t>
            </a:r>
            <a:r>
              <a:rPr lang="pt-BR" sz="1200" dirty="0">
                <a:latin typeface="Century Gothic" panose="020B0502020202020204" pitchFamily="34" charset="0"/>
              </a:rPr>
              <a:t>. A ABA pretende manter a Revista Brasileira de Agroecologia como um veículo gratuito a serviço da sociedade e </a:t>
            </a:r>
            <a:r>
              <a:rPr lang="pt-BR" sz="1200" dirty="0" smtClean="0">
                <a:latin typeface="Century Gothic" panose="020B0502020202020204" pitchFamily="34" charset="0"/>
              </a:rPr>
              <a:t>da </a:t>
            </a:r>
            <a:r>
              <a:rPr lang="pt-BR" sz="1200" dirty="0">
                <a:latin typeface="Century Gothic" panose="020B0502020202020204" pitchFamily="34" charset="0"/>
              </a:rPr>
              <a:t>divulgação do conhecimento em Agroecologia. </a:t>
            </a:r>
            <a:r>
              <a:rPr lang="pt-BR" sz="1200" dirty="0"/>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p:txBody>
      </p:sp>
      <p:sp>
        <p:nvSpPr>
          <p:cNvPr id="19" name="Retângulo de cantos arredondados 18">
            <a:hlinkClick r:id="rId5"/>
          </p:cNvPr>
          <p:cNvSpPr/>
          <p:nvPr/>
        </p:nvSpPr>
        <p:spPr>
          <a:xfrm>
            <a:off x="4648067" y="7673702"/>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0" name="Imagem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005" y="5304130"/>
            <a:ext cx="2154295" cy="3386096"/>
          </a:xfrm>
          <a:prstGeom prst="rect">
            <a:avLst/>
          </a:prstGeom>
          <a:effectLst>
            <a:outerShdw blurRad="50800" dist="38100" dir="8100000" algn="tr" rotWithShape="0">
              <a:prstClr val="black">
                <a:alpha val="40000"/>
              </a:prstClr>
            </a:outerShdw>
          </a:effectLst>
        </p:spPr>
      </p:pic>
      <p:sp>
        <p:nvSpPr>
          <p:cNvPr id="21" name="Retângulo de cantos arredondados 20">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2" name="Retângulo de cantos arredondados 21"/>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3" name="Retângulo de cantos arredondados 22"/>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6843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4" name="Picture 2" descr="http://www.sbcs.org.br/wp-content/uploads/2013/09/capa1.jpg"/>
          <p:cNvPicPr>
            <a:picLocks noChangeAspect="1" noChangeArrowheads="1"/>
          </p:cNvPicPr>
          <p:nvPr/>
        </p:nvPicPr>
        <p:blipFill>
          <a:blip r:embed="rId3" cstate="print"/>
          <a:srcRect/>
          <a:stretch>
            <a:fillRect/>
          </a:stretch>
        </p:blipFill>
        <p:spPr bwMode="auto">
          <a:xfrm>
            <a:off x="2091928" y="1435052"/>
            <a:ext cx="2203626" cy="2924221"/>
          </a:xfrm>
          <a:prstGeom prst="rect">
            <a:avLst/>
          </a:prstGeom>
          <a:noFill/>
        </p:spPr>
      </p:pic>
      <p:sp>
        <p:nvSpPr>
          <p:cNvPr id="5" name="CaixaDeTexto 4"/>
          <p:cNvSpPr txBox="1"/>
          <p:nvPr/>
        </p:nvSpPr>
        <p:spPr>
          <a:xfrm>
            <a:off x="4770952" y="1248663"/>
            <a:ext cx="8019217" cy="2677656"/>
          </a:xfrm>
          <a:prstGeom prst="rect">
            <a:avLst/>
          </a:prstGeom>
          <a:noFill/>
        </p:spPr>
        <p:txBody>
          <a:bodyPr wrap="square" rtlCol="0">
            <a:spAutoFit/>
          </a:bodyPr>
          <a:lstStyle/>
          <a:p>
            <a:r>
              <a:rPr lang="pt-BR" b="1" dirty="0" smtClean="0"/>
              <a:t>Revista Brasileira de Ciências do Solo</a:t>
            </a:r>
            <a:endParaRPr lang="pt-BR" dirty="0"/>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6" name="CaixaDeTexto 5"/>
          <p:cNvSpPr txBox="1"/>
          <p:nvPr/>
        </p:nvSpPr>
        <p:spPr>
          <a:xfrm>
            <a:off x="4770953" y="1732239"/>
            <a:ext cx="1034514" cy="415498"/>
          </a:xfrm>
          <a:prstGeom prst="rect">
            <a:avLst/>
          </a:prstGeom>
          <a:noFill/>
        </p:spPr>
        <p:txBody>
          <a:bodyPr wrap="none" rtlCol="0">
            <a:spAutoFit/>
          </a:bodyPr>
          <a:lstStyle/>
          <a:p>
            <a:r>
              <a:rPr lang="pt-BR" dirty="0" smtClean="0"/>
              <a:t>Sinopse</a:t>
            </a:r>
            <a:endParaRPr lang="pt-BR" dirty="0"/>
          </a:p>
        </p:txBody>
      </p:sp>
      <p:sp>
        <p:nvSpPr>
          <p:cNvPr id="7" name="CaixaDeTexto 6"/>
          <p:cNvSpPr txBox="1"/>
          <p:nvPr/>
        </p:nvSpPr>
        <p:spPr>
          <a:xfrm>
            <a:off x="4770951" y="2146856"/>
            <a:ext cx="7005758" cy="2185214"/>
          </a:xfrm>
          <a:prstGeom prst="rect">
            <a:avLst/>
          </a:prstGeom>
          <a:noFill/>
        </p:spPr>
        <p:txBody>
          <a:bodyPr wrap="square" rtlCol="0">
            <a:spAutoFit/>
          </a:bodyPr>
          <a:lstStyle/>
          <a:p>
            <a:pPr algn="just"/>
            <a:r>
              <a:rPr lang="pt-BR" sz="1100" dirty="0">
                <a:latin typeface="Century Gothic" panose="020B0502020202020204" pitchFamily="34" charset="0"/>
              </a:rPr>
              <a:t>A Revista Brasileira de Ciência do Solo é um periódico bimestral de divulgação científica publicado pela Sociedade Brasileira de Ciência do Solo desde 1977.  A RBCS é indexada pelo ISI </a:t>
            </a:r>
            <a:r>
              <a:rPr lang="pt-BR" sz="1100" i="1" dirty="0">
                <a:latin typeface="Century Gothic" panose="020B0502020202020204" pitchFamily="34" charset="0"/>
              </a:rPr>
              <a:t>Web </a:t>
            </a:r>
            <a:r>
              <a:rPr lang="pt-BR" sz="1100" i="1" dirty="0" err="1">
                <a:latin typeface="Century Gothic" panose="020B0502020202020204" pitchFamily="34" charset="0"/>
              </a:rPr>
              <a:t>of</a:t>
            </a:r>
            <a:r>
              <a:rPr lang="pt-BR" sz="1100" i="1" dirty="0">
                <a:latin typeface="Century Gothic" panose="020B0502020202020204" pitchFamily="34" charset="0"/>
              </a:rPr>
              <a:t> </a:t>
            </a:r>
            <a:r>
              <a:rPr lang="pt-BR" sz="1100" i="1" dirty="0" err="1">
                <a:latin typeface="Century Gothic" panose="020B0502020202020204" pitchFamily="34" charset="0"/>
              </a:rPr>
              <a:t>Knowledge</a:t>
            </a:r>
            <a:r>
              <a:rPr lang="pt-BR" sz="1100" dirty="0">
                <a:latin typeface="Century Gothic" panose="020B0502020202020204" pitchFamily="34" charset="0"/>
              </a:rPr>
              <a:t> e seu bom índice de impacto a classifica mundialmente entre os melhores periódicos de Ciência do Solo não publicadas em inglês. Atualmente, a RBCS publica cerca de 40 artigos por edição e é considerada com padrão A Internacional.</a:t>
            </a:r>
          </a:p>
          <a:p>
            <a:pPr algn="just"/>
            <a:r>
              <a:rPr lang="pt-BR" sz="1100" dirty="0">
                <a:latin typeface="Century Gothic" panose="020B0502020202020204" pitchFamily="34" charset="0"/>
              </a:rPr>
              <a:t>Os artigos submetidos à Revista devem ser originais, inéditos e de relevância para a Ciência do Solo. A Comissão Editorial abre exceção apenas para trabalhos já apresentados em Congressos em forma de resumos. À convite da Comissão Editorial são aceitas revisões de literatura.</a:t>
            </a:r>
          </a:p>
          <a:p>
            <a:r>
              <a:rPr lang="pt-BR" sz="1200" b="1" dirty="0" smtClean="0">
                <a:latin typeface="Century Gothic" panose="020B0502020202020204" pitchFamily="34" charset="0"/>
              </a:rPr>
              <a:t>Idioma</a:t>
            </a:r>
            <a:r>
              <a:rPr lang="pt-BR" sz="1200" b="1" dirty="0">
                <a:latin typeface="Century Gothic" panose="020B0502020202020204" pitchFamily="34" charset="0"/>
              </a:rPr>
              <a:t>: Português </a:t>
            </a:r>
            <a:endParaRPr lang="pt-BR" sz="12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11" name="Retângulo de cantos arredondados 10">
            <a:hlinkClick r:id="rId4"/>
          </p:cNvPr>
          <p:cNvSpPr/>
          <p:nvPr/>
        </p:nvSpPr>
        <p:spPr>
          <a:xfrm>
            <a:off x="4799139" y="388685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16"/>
          <p:cNvSpPr/>
          <p:nvPr/>
        </p:nvSpPr>
        <p:spPr>
          <a:xfrm>
            <a:off x="1868327" y="5245628"/>
            <a:ext cx="2589371" cy="3591355"/>
          </a:xfrm>
          <a:prstGeom prst="rect">
            <a:avLst/>
          </a:prstGeom>
          <a:solidFill>
            <a:srgbClr val="00874D"/>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p:cNvSpPr txBox="1"/>
          <p:nvPr/>
        </p:nvSpPr>
        <p:spPr>
          <a:xfrm>
            <a:off x="4767142" y="5211927"/>
            <a:ext cx="7725192" cy="2031325"/>
          </a:xfrm>
          <a:prstGeom prst="rect">
            <a:avLst/>
          </a:prstGeom>
          <a:noFill/>
        </p:spPr>
        <p:txBody>
          <a:bodyPr wrap="none" rtlCol="0">
            <a:spAutoFit/>
          </a:bodyPr>
          <a:lstStyle/>
          <a:p>
            <a:r>
              <a:rPr lang="pt-BR" b="1" dirty="0"/>
              <a:t>Revista Brasileira de Engenharia Agrícola e Ambiental - </a:t>
            </a:r>
            <a:r>
              <a:rPr lang="pt-BR" b="1" dirty="0" err="1"/>
              <a:t>Agriambi</a:t>
            </a:r>
            <a:r>
              <a:rPr lang="pt-BR" b="1" dirty="0"/>
              <a:t> </a:t>
            </a:r>
            <a:r>
              <a:rPr lang="pt-BR" dirty="0"/>
              <a:t>	</a:t>
            </a:r>
          </a:p>
          <a:p>
            <a:r>
              <a:rPr lang="pt-BR" dirty="0"/>
              <a:t>	</a:t>
            </a:r>
          </a:p>
          <a:p>
            <a:r>
              <a:rPr lang="pt-BR" dirty="0"/>
              <a:t>	</a:t>
            </a:r>
          </a:p>
          <a:p>
            <a:r>
              <a:rPr lang="pt-BR" dirty="0"/>
              <a:t>	</a:t>
            </a:r>
          </a:p>
          <a:p>
            <a:r>
              <a:rPr lang="pt-BR" dirty="0"/>
              <a:t>	</a:t>
            </a:r>
          </a:p>
          <a:p>
            <a:r>
              <a:rPr lang="pt-BR" dirty="0"/>
              <a:t>	</a:t>
            </a:r>
          </a:p>
        </p:txBody>
      </p:sp>
      <p:sp>
        <p:nvSpPr>
          <p:cNvPr id="19" name="CaixaDeTexto 18"/>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20" name="CaixaDeTexto 19"/>
          <p:cNvSpPr txBox="1"/>
          <p:nvPr/>
        </p:nvSpPr>
        <p:spPr>
          <a:xfrm>
            <a:off x="4767141" y="6042421"/>
            <a:ext cx="7005758" cy="1015663"/>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Brasileira de Engenharia Agrícola e Ambiental </a:t>
            </a:r>
            <a:r>
              <a:rPr lang="es-ES" sz="1200" dirty="0" smtClean="0">
                <a:latin typeface="Century Gothic" panose="020B0502020202020204" pitchFamily="34" charset="0"/>
              </a:rPr>
              <a:t>(</a:t>
            </a:r>
            <a:r>
              <a:rPr lang="es-ES" sz="1200" dirty="0" err="1">
                <a:latin typeface="Century Gothic" panose="020B0502020202020204" pitchFamily="34" charset="0"/>
              </a:rPr>
              <a:t>Agriambi</a:t>
            </a:r>
            <a:r>
              <a:rPr lang="es-ES" sz="1200" dirty="0">
                <a:latin typeface="Century Gothic" panose="020B0502020202020204" pitchFamily="34" charset="0"/>
              </a:rPr>
              <a:t>), periódico oficial da Asociación Latinoamericana y del </a:t>
            </a:r>
            <a:r>
              <a:rPr lang="pt-BR" sz="1200" dirty="0" smtClean="0">
                <a:latin typeface="Century Gothic" panose="020B0502020202020204" pitchFamily="34" charset="0"/>
              </a:rPr>
              <a:t>Caribe </a:t>
            </a:r>
            <a:r>
              <a:rPr lang="pt-BR" sz="1200" dirty="0">
                <a:latin typeface="Century Gothic" panose="020B0502020202020204" pitchFamily="34" charset="0"/>
              </a:rPr>
              <a:t>de </a:t>
            </a:r>
            <a:r>
              <a:rPr lang="pt-BR" sz="1200" dirty="0" err="1">
                <a:latin typeface="Century Gothic" panose="020B0502020202020204" pitchFamily="34" charset="0"/>
              </a:rPr>
              <a:t>Ingeniería</a:t>
            </a:r>
            <a:r>
              <a:rPr lang="pt-BR" sz="1200" dirty="0">
                <a:latin typeface="Century Gothic" panose="020B0502020202020204" pitchFamily="34" charset="0"/>
              </a:rPr>
              <a:t> Agrícola (ALIA), é editada mensalmente, no </a:t>
            </a:r>
            <a:r>
              <a:rPr lang="pt-BR" sz="1200" dirty="0" smtClean="0">
                <a:latin typeface="Century Gothic" panose="020B0502020202020204" pitchFamily="34" charset="0"/>
              </a:rPr>
              <a:t>formato </a:t>
            </a:r>
            <a:r>
              <a:rPr lang="pt-BR" sz="1200" dirty="0">
                <a:latin typeface="Century Gothic" panose="020B0502020202020204" pitchFamily="34" charset="0"/>
              </a:rPr>
              <a:t>eletrônico, pelo Departamento de Engenharia Agrícola </a:t>
            </a:r>
            <a:r>
              <a:rPr lang="pt-BR" sz="1200" dirty="0" smtClean="0">
                <a:latin typeface="Century Gothic" panose="020B0502020202020204" pitchFamily="34" charset="0"/>
              </a:rPr>
              <a:t>(</a:t>
            </a:r>
            <a:r>
              <a:rPr lang="pt-BR" sz="1200" dirty="0" err="1">
                <a:latin typeface="Century Gothic" panose="020B0502020202020204" pitchFamily="34" charset="0"/>
              </a:rPr>
              <a:t>DEAg</a:t>
            </a:r>
            <a:r>
              <a:rPr lang="pt-BR" sz="1200" dirty="0">
                <a:latin typeface="Century Gothic" panose="020B0502020202020204" pitchFamily="34" charset="0"/>
              </a:rPr>
              <a:t>) da Universidade Federal de Campina Grande (UFCG), </a:t>
            </a:r>
            <a:r>
              <a:rPr lang="pt-BR" sz="1200" dirty="0" smtClean="0">
                <a:latin typeface="Century Gothic" panose="020B0502020202020204" pitchFamily="34" charset="0"/>
              </a:rPr>
              <a:t>destinando-se </a:t>
            </a:r>
            <a:r>
              <a:rPr lang="pt-BR" sz="1200" dirty="0">
                <a:latin typeface="Century Gothic" panose="020B0502020202020204" pitchFamily="34" charset="0"/>
              </a:rPr>
              <a:t>à divulgação de artigos científicos originais e </a:t>
            </a:r>
            <a:r>
              <a:rPr lang="pt-BR" sz="1200" dirty="0" smtClean="0">
                <a:latin typeface="Century Gothic" panose="020B0502020202020204" pitchFamily="34" charset="0"/>
              </a:rPr>
              <a:t>inéditos</a:t>
            </a:r>
            <a:r>
              <a:rPr lang="pt-BR" sz="1200" dirty="0">
                <a:latin typeface="Century Gothic" panose="020B0502020202020204" pitchFamily="34" charset="0"/>
              </a:rPr>
              <a:t>, elaborados em </a:t>
            </a:r>
            <a:r>
              <a:rPr lang="pt-BR" sz="1200" b="1" dirty="0">
                <a:latin typeface="Century Gothic" panose="020B0502020202020204" pitchFamily="34" charset="0"/>
              </a:rPr>
              <a:t>Português, Inglês ou Espanhol. </a:t>
            </a:r>
            <a:r>
              <a:rPr lang="pt-BR" sz="1200" dirty="0"/>
              <a:t>	</a:t>
            </a:r>
          </a:p>
        </p:txBody>
      </p:sp>
      <p:sp>
        <p:nvSpPr>
          <p:cNvPr id="21" name="Retângulo de cantos arredondados 20">
            <a:hlinkClick r:id="rId5"/>
          </p:cNvPr>
          <p:cNvSpPr/>
          <p:nvPr/>
        </p:nvSpPr>
        <p:spPr>
          <a:xfrm>
            <a:off x="4860447" y="736599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2" name="Imagem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2450" y="5903252"/>
            <a:ext cx="2286000" cy="1428750"/>
          </a:xfrm>
          <a:prstGeom prst="rect">
            <a:avLst/>
          </a:prstGeom>
        </p:spPr>
      </p:pic>
      <p:sp>
        <p:nvSpPr>
          <p:cNvPr id="23" name="Retângulo de cantos arredondados 22">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4" name="Retângulo de cantos arredondados 23"/>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5" name="Retângulo de cantos arredondados 24"/>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411222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872506" y="5154306"/>
            <a:ext cx="2367058" cy="3283015"/>
          </a:xfrm>
          <a:prstGeom prst="rect">
            <a:avLst/>
          </a:prstGeom>
          <a:solidFill>
            <a:schemeClr val="bg1"/>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4767140" y="1086715"/>
            <a:ext cx="4902638" cy="415498"/>
          </a:xfrm>
          <a:prstGeom prst="rect">
            <a:avLst/>
          </a:prstGeom>
          <a:noFill/>
        </p:spPr>
        <p:txBody>
          <a:bodyPr wrap="square" rtlCol="0">
            <a:spAutoFit/>
          </a:bodyPr>
          <a:lstStyle/>
          <a:p>
            <a:r>
              <a:rPr lang="pt-BR" b="1" dirty="0"/>
              <a:t>Revista Brasileira de </a:t>
            </a:r>
            <a:r>
              <a:rPr lang="pt-BR" b="1" dirty="0" smtClean="0"/>
              <a:t>Fruticultura</a:t>
            </a:r>
            <a:endParaRPr lang="pt-BR" dirty="0"/>
          </a:p>
        </p:txBody>
      </p:sp>
      <p:sp>
        <p:nvSpPr>
          <p:cNvPr id="5" name="CaixaDeTexto 4"/>
          <p:cNvSpPr txBox="1"/>
          <p:nvPr/>
        </p:nvSpPr>
        <p:spPr>
          <a:xfrm>
            <a:off x="4744345" y="2072111"/>
            <a:ext cx="7005758" cy="1569660"/>
          </a:xfrm>
          <a:prstGeom prst="rect">
            <a:avLst/>
          </a:prstGeom>
          <a:noFill/>
        </p:spPr>
        <p:txBody>
          <a:bodyPr wrap="square" rtlCol="0">
            <a:spAutoFit/>
          </a:bodyPr>
          <a:lstStyle/>
          <a:p>
            <a:pPr algn="just"/>
            <a:r>
              <a:rPr lang="pt-BR" sz="1200" dirty="0">
                <a:latin typeface="Century Gothic" panose="020B0502020202020204" pitchFamily="34" charset="0"/>
              </a:rPr>
              <a:t>A Revista Brasileira de Fruticultura (RBF) é uma publicação da Sociedade Brasileira de Fruticultura e destina-se a publicação de artigos técnicos científicos e comunicações científicas na área de fruticultura, referentes a resultados de originais inéditos, redigidos em português, inglês e espanhol. </a:t>
            </a:r>
            <a:r>
              <a:rPr lang="pt-BR" sz="1200" dirty="0"/>
              <a:t>	</a:t>
            </a:r>
          </a:p>
          <a:p>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Português/Inglês/Espanhol</a:t>
            </a:r>
            <a:endParaRPr lang="pt-BR" sz="1200" dirty="0">
              <a:latin typeface="Century Gothic" panose="020B0502020202020204" pitchFamily="34" charset="0"/>
            </a:endParaRPr>
          </a:p>
          <a:p>
            <a:r>
              <a:rPr lang="pt-BR" sz="1200" dirty="0"/>
              <a:t>	</a:t>
            </a:r>
          </a:p>
          <a:p>
            <a:pPr algn="just"/>
            <a:r>
              <a:rPr lang="pt-BR" sz="1200" dirty="0"/>
              <a:t>	</a:t>
            </a:r>
          </a:p>
          <a:p>
            <a:pPr algn="just"/>
            <a:r>
              <a:rPr lang="pt-BR" sz="1200" dirty="0">
                <a:latin typeface="Century Gothic" panose="020B0502020202020204" pitchFamily="34" charset="0"/>
              </a:rPr>
              <a:t>	</a:t>
            </a:r>
          </a:p>
        </p:txBody>
      </p:sp>
      <p:sp>
        <p:nvSpPr>
          <p:cNvPr id="6" name="Retângulo de cantos arredondados 5">
            <a:hlinkClick r:id="rId2"/>
          </p:cNvPr>
          <p:cNvSpPr/>
          <p:nvPr/>
        </p:nvSpPr>
        <p:spPr>
          <a:xfrm>
            <a:off x="4778570" y="346207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2"/>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CaixaDeTexto 6"/>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830" y="1098917"/>
            <a:ext cx="2300410" cy="3415583"/>
          </a:xfrm>
          <a:prstGeom prst="rect">
            <a:avLst/>
          </a:prstGeom>
          <a:effectLst>
            <a:outerShdw blurRad="50800" dist="38100" dir="10800000" algn="r" rotWithShape="0">
              <a:prstClr val="black">
                <a:alpha val="40000"/>
              </a:prstClr>
            </a:outerShdw>
          </a:effectLst>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10" name="Retângulo 9"/>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CaixaDeTexto 10"/>
          <p:cNvSpPr txBox="1"/>
          <p:nvPr/>
        </p:nvSpPr>
        <p:spPr>
          <a:xfrm>
            <a:off x="4744345" y="5290119"/>
            <a:ext cx="4902638" cy="415498"/>
          </a:xfrm>
          <a:prstGeom prst="rect">
            <a:avLst/>
          </a:prstGeom>
          <a:noFill/>
        </p:spPr>
        <p:txBody>
          <a:bodyPr wrap="square" rtlCol="0">
            <a:spAutoFit/>
          </a:bodyPr>
          <a:lstStyle/>
          <a:p>
            <a:r>
              <a:rPr lang="pt-BR" b="1" dirty="0" smtClean="0"/>
              <a:t>Revista Brasileira de Meteorologia</a:t>
            </a:r>
            <a:r>
              <a:rPr lang="pt-BR" dirty="0" smtClean="0"/>
              <a:t>	</a:t>
            </a:r>
          </a:p>
        </p:txBody>
      </p:sp>
      <p:sp>
        <p:nvSpPr>
          <p:cNvPr id="12" name="CaixaDeTexto 11"/>
          <p:cNvSpPr txBox="1"/>
          <p:nvPr/>
        </p:nvSpPr>
        <p:spPr>
          <a:xfrm>
            <a:off x="4721550" y="6275515"/>
            <a:ext cx="7005758" cy="1015663"/>
          </a:xfrm>
          <a:prstGeom prst="rect">
            <a:avLst/>
          </a:prstGeom>
          <a:noFill/>
        </p:spPr>
        <p:txBody>
          <a:bodyPr wrap="square" rtlCol="0">
            <a:spAutoFit/>
          </a:bodyPr>
          <a:lstStyle/>
          <a:p>
            <a:pPr algn="just"/>
            <a:r>
              <a:rPr lang="pt-BR" sz="1200" dirty="0">
                <a:latin typeface="Century Gothic" panose="020B0502020202020204" pitchFamily="34" charset="0"/>
              </a:rPr>
              <a:t>Publica artigos inéditos que contribuam para o desenvolvimento científico e tecnológico das ciências </a:t>
            </a:r>
            <a:r>
              <a:rPr lang="pt-BR" sz="1200" dirty="0" smtClean="0">
                <a:latin typeface="Century Gothic" panose="020B0502020202020204" pitchFamily="34" charset="0"/>
              </a:rPr>
              <a:t>atmosféricas.</a:t>
            </a:r>
            <a:r>
              <a:rPr lang="pt-BR" sz="1200" dirty="0" smtClean="0"/>
              <a:t>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13" name="Retângulo de cantos arredondados 12">
            <a:hlinkClick r:id="rId5"/>
          </p:cNvPr>
          <p:cNvSpPr/>
          <p:nvPr/>
        </p:nvSpPr>
        <p:spPr>
          <a:xfrm>
            <a:off x="4755775" y="7112579"/>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CaixaDeTexto 13"/>
          <p:cNvSpPr txBox="1"/>
          <p:nvPr/>
        </p:nvSpPr>
        <p:spPr>
          <a:xfrm>
            <a:off x="4744347" y="5848877"/>
            <a:ext cx="1034514" cy="415498"/>
          </a:xfrm>
          <a:prstGeom prst="rect">
            <a:avLst/>
          </a:prstGeom>
          <a:noFill/>
        </p:spPr>
        <p:txBody>
          <a:bodyPr wrap="none" rtlCol="0">
            <a:spAutoFit/>
          </a:bodyPr>
          <a:lstStyle/>
          <a:p>
            <a:r>
              <a:rPr lang="pt-BR" dirty="0" smtClean="0"/>
              <a:t>Sinopse</a:t>
            </a:r>
            <a:endParaRPr lang="pt-BR" dirty="0"/>
          </a:p>
        </p:txBody>
      </p:sp>
      <p:pic>
        <p:nvPicPr>
          <p:cNvPr id="15" name="Picture 2" descr="Revista Brasileira de Meteorologia"/>
          <p:cNvPicPr>
            <a:picLocks noChangeAspect="1" noChangeArrowheads="1"/>
          </p:cNvPicPr>
          <p:nvPr/>
        </p:nvPicPr>
        <p:blipFill>
          <a:blip r:embed="rId6"/>
          <a:srcRect/>
          <a:stretch>
            <a:fillRect/>
          </a:stretch>
        </p:blipFill>
        <p:spPr bwMode="auto">
          <a:xfrm>
            <a:off x="2104595" y="6264375"/>
            <a:ext cx="1782748" cy="980512"/>
          </a:xfrm>
          <a:prstGeom prst="rect">
            <a:avLst/>
          </a:prstGeom>
          <a:noFill/>
        </p:spPr>
      </p:pic>
      <p:sp>
        <p:nvSpPr>
          <p:cNvPr id="17" name="Retângulo de cantos arredondados 16">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a:hlinkClick r:id="rId9"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20154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767140" y="1086715"/>
            <a:ext cx="4902638" cy="4939814"/>
          </a:xfrm>
          <a:prstGeom prst="rect">
            <a:avLst/>
          </a:prstGeom>
          <a:noFill/>
        </p:spPr>
        <p:txBody>
          <a:bodyPr wrap="square" rtlCol="0">
            <a:spAutoFit/>
          </a:bodyPr>
          <a:lstStyle/>
          <a:p>
            <a:r>
              <a:rPr lang="pt-BR" b="1" dirty="0"/>
              <a:t>Revista </a:t>
            </a:r>
            <a:r>
              <a:rPr lang="pt-BR" b="1" dirty="0" smtClean="0"/>
              <a:t>Energia na Agricultura</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7" name="CaixaDeTexto 6"/>
          <p:cNvSpPr txBox="1"/>
          <p:nvPr/>
        </p:nvSpPr>
        <p:spPr>
          <a:xfrm>
            <a:off x="4744345" y="2072111"/>
            <a:ext cx="7005758" cy="2693045"/>
          </a:xfrm>
          <a:prstGeom prst="rect">
            <a:avLst/>
          </a:prstGeom>
          <a:noFill/>
        </p:spPr>
        <p:txBody>
          <a:bodyPr wrap="square" rtlCol="0">
            <a:spAutoFit/>
          </a:bodyPr>
          <a:lstStyle/>
          <a:p>
            <a:pPr algn="just"/>
            <a:r>
              <a:rPr lang="pt-BR" sz="1100" dirty="0">
                <a:latin typeface="Century Gothic" panose="020B0502020202020204" pitchFamily="34" charset="0"/>
              </a:rPr>
              <a:t>A revista </a:t>
            </a:r>
            <a:r>
              <a:rPr lang="pt-BR" sz="1100" b="1" dirty="0">
                <a:latin typeface="Century Gothic" panose="020B0502020202020204" pitchFamily="34" charset="0"/>
              </a:rPr>
              <a:t>ENERGIA NA AGRICULTURA</a:t>
            </a:r>
            <a:r>
              <a:rPr lang="pt-BR" sz="1100" dirty="0">
                <a:latin typeface="Century Gothic" panose="020B0502020202020204" pitchFamily="34" charset="0"/>
              </a:rPr>
              <a:t> foi criada em 1986 com o propósito de conceber um veículo de divulgação científica especializado, comprometido com temas relacionados à questão energética no meio agrícola. Desde então, a revista tem se constituído no principal meio de divulgar, na forma de artigos científicos, os conhecimentos gerados pelas pesquisas implantadas no referido curso de pós-graduação, cumprindo sua missão de fortalecer a conscientização energética na agricultura brasileira.</a:t>
            </a:r>
          </a:p>
          <a:p>
            <a:pPr algn="just"/>
            <a:r>
              <a:rPr lang="pt-BR" sz="1100" dirty="0">
                <a:latin typeface="Century Gothic" panose="020B0502020202020204" pitchFamily="34" charset="0"/>
              </a:rPr>
              <a:t>Envolve temas como: balanço energético e otimização de sistemas agroindustriais; fermentação e produção de energia </a:t>
            </a:r>
            <a:r>
              <a:rPr lang="pt-BR" sz="1100" dirty="0" err="1">
                <a:latin typeface="Century Gothic" panose="020B0502020202020204" pitchFamily="34" charset="0"/>
              </a:rPr>
              <a:t>biossintética</a:t>
            </a:r>
            <a:r>
              <a:rPr lang="pt-BR" sz="1100" dirty="0">
                <a:latin typeface="Century Gothic" panose="020B0502020202020204" pitchFamily="34" charset="0"/>
              </a:rPr>
              <a:t>; fontes convencionais e alternativas de energia e seu uso racional na agricultura; automação e otimização de máquinas e equipamentos agrícolas; otimização energética em processos envolvendo materiais celulósicos; planejamento e desenvolvimento rural sustentável; planejamento, manejo, conservação e recuperação de solos; produção de biomassa para fins energéticos e construções rurais e </a:t>
            </a:r>
            <a:r>
              <a:rPr lang="pt-BR" sz="1100" dirty="0" smtClean="0">
                <a:latin typeface="Century Gothic" panose="020B0502020202020204" pitchFamily="34" charset="0"/>
              </a:rPr>
              <a:t>ambiência.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8" name="Retângulo de cantos arredondados 7">
            <a:hlinkClick r:id="rId3"/>
          </p:cNvPr>
          <p:cNvSpPr/>
          <p:nvPr/>
        </p:nvSpPr>
        <p:spPr>
          <a:xfrm>
            <a:off x="4767140" y="436095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1" name="Retângulo 10"/>
          <p:cNvSpPr/>
          <p:nvPr/>
        </p:nvSpPr>
        <p:spPr>
          <a:xfrm>
            <a:off x="1894313" y="1290596"/>
            <a:ext cx="2367058" cy="3283015"/>
          </a:xfrm>
          <a:prstGeom prst="rect">
            <a:avLst/>
          </a:prstGeom>
          <a:solidFill>
            <a:schemeClr val="bg1"/>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2" descr="Energia na Agricultura"/>
          <p:cNvPicPr>
            <a:picLocks noChangeAspect="1" noChangeArrowheads="1"/>
          </p:cNvPicPr>
          <p:nvPr/>
        </p:nvPicPr>
        <p:blipFill>
          <a:blip r:embed="rId4"/>
          <a:srcRect r="46250"/>
          <a:stretch>
            <a:fillRect/>
          </a:stretch>
        </p:blipFill>
        <p:spPr bwMode="auto">
          <a:xfrm>
            <a:off x="2098068" y="2412352"/>
            <a:ext cx="2051569" cy="642509"/>
          </a:xfrm>
          <a:prstGeom prst="rect">
            <a:avLst/>
          </a:prstGeom>
          <a:noFill/>
        </p:spPr>
      </p:pic>
      <p:pic>
        <p:nvPicPr>
          <p:cNvPr id="13" name="Picture 4" descr="Capa da revista"/>
          <p:cNvPicPr>
            <a:picLocks noChangeAspect="1" noChangeArrowheads="1"/>
          </p:cNvPicPr>
          <p:nvPr/>
        </p:nvPicPr>
        <p:blipFill>
          <a:blip r:embed="rId5"/>
          <a:srcRect/>
          <a:stretch>
            <a:fillRect/>
          </a:stretch>
        </p:blipFill>
        <p:spPr bwMode="auto">
          <a:xfrm>
            <a:off x="1873982" y="5049933"/>
            <a:ext cx="2387389" cy="3349788"/>
          </a:xfrm>
          <a:prstGeom prst="rect">
            <a:avLst/>
          </a:prstGeom>
          <a:noFill/>
          <a:effectLst>
            <a:outerShdw blurRad="50800" dist="38100" dir="10800000" algn="r" rotWithShape="0">
              <a:prstClr val="black">
                <a:alpha val="40000"/>
              </a:prstClr>
            </a:outerShdw>
          </a:effectLst>
        </p:spPr>
      </p:pic>
      <p:sp>
        <p:nvSpPr>
          <p:cNvPr id="14" name="CaixaDeTexto 13"/>
          <p:cNvSpPr txBox="1"/>
          <p:nvPr/>
        </p:nvSpPr>
        <p:spPr>
          <a:xfrm>
            <a:off x="4653725" y="4928696"/>
            <a:ext cx="7096377" cy="415498"/>
          </a:xfrm>
          <a:prstGeom prst="rect">
            <a:avLst/>
          </a:prstGeom>
          <a:noFill/>
        </p:spPr>
        <p:txBody>
          <a:bodyPr wrap="square" rtlCol="0">
            <a:spAutoFit/>
          </a:bodyPr>
          <a:lstStyle/>
          <a:p>
            <a:r>
              <a:rPr lang="pt-BR" b="1" dirty="0"/>
              <a:t>Revista </a:t>
            </a:r>
            <a:r>
              <a:rPr lang="pt-BR" b="1" dirty="0" smtClean="0"/>
              <a:t>Verde de Agroecologia e Desenvolvimento Sustentável</a:t>
            </a:r>
            <a:endParaRPr lang="pt-BR" dirty="0"/>
          </a:p>
        </p:txBody>
      </p:sp>
      <p:sp>
        <p:nvSpPr>
          <p:cNvPr id="15" name="CaixaDeTexto 14"/>
          <p:cNvSpPr txBox="1"/>
          <p:nvPr/>
        </p:nvSpPr>
        <p:spPr>
          <a:xfrm>
            <a:off x="4652720" y="5918672"/>
            <a:ext cx="7005758" cy="2308324"/>
          </a:xfrm>
          <a:prstGeom prst="rect">
            <a:avLst/>
          </a:prstGeom>
          <a:noFill/>
        </p:spPr>
        <p:txBody>
          <a:bodyPr wrap="square" rtlCol="0">
            <a:spAutoFit/>
          </a:bodyPr>
          <a:lstStyle/>
          <a:p>
            <a:pPr algn="just"/>
            <a:r>
              <a:rPr lang="pt-BR" sz="1100" dirty="0">
                <a:latin typeface="Century Gothic" panose="020B0502020202020204" pitchFamily="34" charset="0"/>
              </a:rPr>
              <a:t>A Revista Verde de Agroecologia e Desenvolvimento Sustentável (Revista Verde), periódico do Grupo Verde de Agroecologia e Abelhas (GVAA) é editada trimestralmente, no formato </a:t>
            </a:r>
            <a:r>
              <a:rPr lang="pt-BR" sz="1100" dirty="0" err="1">
                <a:latin typeface="Century Gothic" panose="020B0502020202020204" pitchFamily="34" charset="0"/>
              </a:rPr>
              <a:t>eletrônico,destinando-se</a:t>
            </a:r>
            <a:r>
              <a:rPr lang="pt-BR" sz="1100" dirty="0">
                <a:latin typeface="Century Gothic" panose="020B0502020202020204" pitchFamily="34" charset="0"/>
              </a:rPr>
              <a:t> à divulgação de artigos técnico-científicos originais e inéditos, elaborados em Português, Inglês ou Espanhol. Com o auxílio de pareceres de Consultores, os artigos são aceitos ou não pela Equipe Editorial para publicação na Revista. Verde aceita, também, a submissão de contribuições nas modalidades de revisão de literatura, nota prévia e carta ao Editor em forma de sugestões, comentários e críticas sobre as publicações. A Revista </a:t>
            </a:r>
            <a:r>
              <a:rPr lang="pt-BR" sz="1100" dirty="0" err="1">
                <a:latin typeface="Century Gothic" panose="020B0502020202020204" pitchFamily="34" charset="0"/>
              </a:rPr>
              <a:t>Verde,iniciou</a:t>
            </a:r>
            <a:r>
              <a:rPr lang="pt-BR" sz="1100" dirty="0">
                <a:latin typeface="Century Gothic" panose="020B0502020202020204" pitchFamily="34" charset="0"/>
              </a:rPr>
              <a:t> no ano de 2006 na versão digital onde atualmente os seus artigos são indexados em: CABI - </a:t>
            </a:r>
            <a:r>
              <a:rPr lang="pt-BR" sz="1100" dirty="0" err="1">
                <a:latin typeface="Century Gothic" panose="020B0502020202020204" pitchFamily="34" charset="0"/>
              </a:rPr>
              <a:t>Abistracts</a:t>
            </a:r>
            <a:r>
              <a:rPr lang="pt-BR" sz="1100" dirty="0">
                <a:latin typeface="Century Gothic" panose="020B0502020202020204" pitchFamily="34" charset="0"/>
              </a:rPr>
              <a:t>, </a:t>
            </a:r>
            <a:r>
              <a:rPr lang="pt-BR" sz="1100" dirty="0" err="1">
                <a:latin typeface="Century Gothic" panose="020B0502020202020204" pitchFamily="34" charset="0"/>
              </a:rPr>
              <a:t>Latindex</a:t>
            </a:r>
            <a:r>
              <a:rPr lang="pt-BR" sz="1100" dirty="0">
                <a:latin typeface="Century Gothic" panose="020B0502020202020204" pitchFamily="34" charset="0"/>
              </a:rPr>
              <a:t>, Livre!, </a:t>
            </a:r>
            <a:r>
              <a:rPr lang="pt-BR" sz="1100" dirty="0" err="1">
                <a:latin typeface="Century Gothic" panose="020B0502020202020204" pitchFamily="34" charset="0"/>
              </a:rPr>
              <a:t>CiteFacto</a:t>
            </a:r>
            <a:r>
              <a:rPr lang="pt-BR" sz="1100" dirty="0">
                <a:latin typeface="Century Gothic" panose="020B0502020202020204" pitchFamily="34" charset="0"/>
              </a:rPr>
              <a:t>, Sumários, e-revistas, </a:t>
            </a:r>
            <a:r>
              <a:rPr lang="pt-BR" sz="1100" dirty="0" err="1">
                <a:latin typeface="Century Gothic" panose="020B0502020202020204" pitchFamily="34" charset="0"/>
              </a:rPr>
              <a:t>Genamics</a:t>
            </a:r>
            <a:r>
              <a:rPr lang="pt-BR" sz="1100" dirty="0">
                <a:latin typeface="Century Gothic" panose="020B0502020202020204" pitchFamily="34" charset="0"/>
              </a:rPr>
              <a:t> </a:t>
            </a:r>
            <a:r>
              <a:rPr lang="pt-BR" sz="1100" dirty="0" err="1">
                <a:latin typeface="Century Gothic" panose="020B0502020202020204" pitchFamily="34" charset="0"/>
              </a:rPr>
              <a:t>JournalSeek</a:t>
            </a:r>
            <a:r>
              <a:rPr lang="pt-BR" sz="1100" dirty="0">
                <a:latin typeface="Century Gothic" panose="020B0502020202020204" pitchFamily="34" charset="0"/>
              </a:rPr>
              <a:t>, Índice de Copérnico </a:t>
            </a:r>
            <a:r>
              <a:rPr lang="pt-BR" sz="1100" dirty="0" err="1">
                <a:latin typeface="Century Gothic" panose="020B0502020202020204" pitchFamily="34" charset="0"/>
              </a:rPr>
              <a:t>Publishers</a:t>
            </a:r>
            <a:r>
              <a:rPr lang="pt-BR" sz="1100" dirty="0">
                <a:latin typeface="Century Gothic" panose="020B0502020202020204" pitchFamily="34" charset="0"/>
              </a:rPr>
              <a:t> </a:t>
            </a:r>
            <a:r>
              <a:rPr lang="pt-BR" sz="1100" dirty="0" err="1">
                <a:latin typeface="Century Gothic" panose="020B0502020202020204" pitchFamily="34" charset="0"/>
              </a:rPr>
              <a:t>Panel</a:t>
            </a:r>
            <a:r>
              <a:rPr lang="pt-BR" sz="1100" dirty="0">
                <a:latin typeface="Century Gothic" panose="020B0502020202020204" pitchFamily="34" charset="0"/>
              </a:rPr>
              <a:t> e Google , </a:t>
            </a:r>
            <a:r>
              <a:rPr lang="pt-BR" sz="1100" dirty="0" err="1">
                <a:latin typeface="Century Gothic" panose="020B0502020202020204" pitchFamily="34" charset="0"/>
              </a:rPr>
              <a:t>CiteTactor</a:t>
            </a:r>
            <a:r>
              <a:rPr lang="pt-BR" sz="1100" dirty="0">
                <a:latin typeface="Century Gothic" panose="020B0502020202020204" pitchFamily="34" charset="0"/>
              </a:rPr>
              <a:t> e provêm de pesquisas realizadas nas áreas de Agroecologia e Desenvolvimento Sustentável, se encontram disponíveis online na página da Revista (http://revista.gvaa.com.br/) A reprodução dos artigos publicados é permitida, desde que citada a fonte. </a:t>
            </a:r>
            <a:r>
              <a:rPr lang="pt-BR" sz="1100" dirty="0" smtClean="0">
                <a:latin typeface="Century Gothic" panose="020B0502020202020204" pitchFamily="34" charset="0"/>
              </a:rPr>
              <a:t>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p:txBody>
      </p:sp>
      <p:sp>
        <p:nvSpPr>
          <p:cNvPr id="16" name="CaixaDeTexto 15"/>
          <p:cNvSpPr txBox="1"/>
          <p:nvPr/>
        </p:nvSpPr>
        <p:spPr>
          <a:xfrm>
            <a:off x="4653726" y="5448007"/>
            <a:ext cx="1034514" cy="415498"/>
          </a:xfrm>
          <a:prstGeom prst="rect">
            <a:avLst/>
          </a:prstGeom>
          <a:noFill/>
        </p:spPr>
        <p:txBody>
          <a:bodyPr wrap="none" rtlCol="0">
            <a:spAutoFit/>
          </a:bodyPr>
          <a:lstStyle/>
          <a:p>
            <a:r>
              <a:rPr lang="pt-BR" dirty="0" smtClean="0"/>
              <a:t>Sinopse</a:t>
            </a:r>
            <a:endParaRPr lang="pt-BR" dirty="0"/>
          </a:p>
        </p:txBody>
      </p:sp>
      <p:sp>
        <p:nvSpPr>
          <p:cNvPr id="17" name="Retângulo de cantos arredondados 16">
            <a:hlinkClick r:id="rId6"/>
          </p:cNvPr>
          <p:cNvSpPr/>
          <p:nvPr/>
        </p:nvSpPr>
        <p:spPr>
          <a:xfrm>
            <a:off x="4737607" y="833592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de cantos arredondados 19"/>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944688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3516334" y="142765"/>
            <a:ext cx="684514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767140" y="1086715"/>
            <a:ext cx="4902638" cy="4939814"/>
          </a:xfrm>
          <a:prstGeom prst="rect">
            <a:avLst/>
          </a:prstGeom>
          <a:noFill/>
        </p:spPr>
        <p:txBody>
          <a:bodyPr wrap="square" rtlCol="0">
            <a:spAutoFit/>
          </a:bodyPr>
          <a:lstStyle/>
          <a:p>
            <a:r>
              <a:rPr lang="pt-BR" b="1" dirty="0"/>
              <a:t>Revista </a:t>
            </a:r>
            <a:r>
              <a:rPr lang="pt-BR" b="1" dirty="0" smtClean="0"/>
              <a:t>Ceres</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7" name="CaixaDeTexto 6"/>
          <p:cNvSpPr txBox="1"/>
          <p:nvPr/>
        </p:nvSpPr>
        <p:spPr>
          <a:xfrm>
            <a:off x="4744345" y="2072111"/>
            <a:ext cx="7005758" cy="1508105"/>
          </a:xfrm>
          <a:prstGeom prst="rect">
            <a:avLst/>
          </a:prstGeom>
          <a:noFill/>
        </p:spPr>
        <p:txBody>
          <a:bodyPr wrap="square" rtlCol="0">
            <a:spAutoFit/>
          </a:bodyPr>
          <a:lstStyle/>
          <a:p>
            <a:r>
              <a:rPr lang="pt-BR" sz="1100" dirty="0">
                <a:latin typeface="Century Gothic" panose="020B0502020202020204" pitchFamily="34" charset="0"/>
              </a:rPr>
              <a:t>O periódico bimensal </a:t>
            </a:r>
            <a:r>
              <a:rPr lang="pt-BR" sz="1100" b="1" i="1" dirty="0">
                <a:latin typeface="Century Gothic" panose="020B0502020202020204" pitchFamily="34" charset="0"/>
              </a:rPr>
              <a:t>Revista Ceres</a:t>
            </a:r>
            <a:r>
              <a:rPr lang="pt-BR" sz="1100" dirty="0">
                <a:latin typeface="Century Gothic" panose="020B0502020202020204" pitchFamily="34" charset="0"/>
              </a:rPr>
              <a:t> é editado desde 1939 pela Universidade Federal de Viçosa e destina-se à publicação de trabalhos científicos sobre temas originais de pesquisa nas áreas de produção e biotecnologia vegetal, medicina veterinária, zootecnia, ciência e tecnologia de alimentos, economia e extensão rural, engenharia agrícola e engenharia florestal.</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8" name="Retângulo de cantos arredondados 7">
            <a:hlinkClick r:id="rId3"/>
          </p:cNvPr>
          <p:cNvSpPr/>
          <p:nvPr/>
        </p:nvSpPr>
        <p:spPr>
          <a:xfrm>
            <a:off x="4767140" y="320652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3" name="CaixaDeTexto 12"/>
          <p:cNvSpPr txBox="1"/>
          <p:nvPr/>
        </p:nvSpPr>
        <p:spPr>
          <a:xfrm>
            <a:off x="4653725" y="4928696"/>
            <a:ext cx="7096377" cy="415498"/>
          </a:xfrm>
          <a:prstGeom prst="rect">
            <a:avLst/>
          </a:prstGeom>
          <a:noFill/>
        </p:spPr>
        <p:txBody>
          <a:bodyPr wrap="square" rtlCol="0">
            <a:spAutoFit/>
          </a:bodyPr>
          <a:lstStyle/>
          <a:p>
            <a:r>
              <a:rPr lang="pt-BR" b="1" dirty="0"/>
              <a:t>Revista </a:t>
            </a:r>
            <a:r>
              <a:rPr lang="pt-BR" b="1" dirty="0" smtClean="0"/>
              <a:t>Colombiana de Entomologia</a:t>
            </a:r>
            <a:endParaRPr lang="pt-BR" dirty="0"/>
          </a:p>
        </p:txBody>
      </p:sp>
      <p:sp>
        <p:nvSpPr>
          <p:cNvPr id="14" name="CaixaDeTexto 13"/>
          <p:cNvSpPr txBox="1"/>
          <p:nvPr/>
        </p:nvSpPr>
        <p:spPr>
          <a:xfrm>
            <a:off x="4652720" y="5918672"/>
            <a:ext cx="7005758" cy="784830"/>
          </a:xfrm>
          <a:prstGeom prst="rect">
            <a:avLst/>
          </a:prstGeom>
          <a:noFill/>
        </p:spPr>
        <p:txBody>
          <a:bodyPr wrap="square" rtlCol="0">
            <a:spAutoFit/>
          </a:bodyPr>
          <a:lstStyle/>
          <a:p>
            <a:pPr algn="just"/>
            <a:r>
              <a:rPr lang="pt-BR" sz="1100" dirty="0" smtClean="0">
                <a:latin typeface="Century Gothic" panose="020B0502020202020204" pitchFamily="34" charset="0"/>
              </a:rPr>
              <a:t>Revista </a:t>
            </a:r>
            <a:r>
              <a:rPr lang="pt-BR" sz="1100" dirty="0">
                <a:latin typeface="Century Gothic" panose="020B0502020202020204" pitchFamily="34" charset="0"/>
              </a:rPr>
              <a:t>de alta qualidade de pesquisas em insetos e grupos relacionados tem já que a missão publica as informações científicas. As conversas de revista a perguntando e profissionais em entomologia de universidades e público e soldado raso pesquisam centros fundamentalmente </a:t>
            </a:r>
            <a:r>
              <a:rPr lang="pt-BR" sz="1100" dirty="0" smtClean="0">
                <a:latin typeface="Century Gothic" panose="020B0502020202020204" pitchFamily="34" charset="0"/>
              </a:rPr>
              <a:t>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p:txBody>
      </p:sp>
      <p:sp>
        <p:nvSpPr>
          <p:cNvPr id="15" name="CaixaDeTexto 14"/>
          <p:cNvSpPr txBox="1"/>
          <p:nvPr/>
        </p:nvSpPr>
        <p:spPr>
          <a:xfrm>
            <a:off x="4653726" y="5448007"/>
            <a:ext cx="1034514" cy="415498"/>
          </a:xfrm>
          <a:prstGeom prst="rect">
            <a:avLst/>
          </a:prstGeom>
          <a:noFill/>
        </p:spPr>
        <p:txBody>
          <a:bodyPr wrap="none" rtlCol="0">
            <a:spAutoFit/>
          </a:bodyPr>
          <a:lstStyle/>
          <a:p>
            <a:r>
              <a:rPr lang="pt-BR" dirty="0" smtClean="0"/>
              <a:t>Sinopse</a:t>
            </a:r>
            <a:endParaRPr lang="pt-BR" dirty="0"/>
          </a:p>
        </p:txBody>
      </p:sp>
      <p:sp>
        <p:nvSpPr>
          <p:cNvPr id="16" name="Retângulo de cantos arredondados 15">
            <a:hlinkClick r:id="rId4"/>
          </p:cNvPr>
          <p:cNvSpPr/>
          <p:nvPr/>
        </p:nvSpPr>
        <p:spPr>
          <a:xfrm>
            <a:off x="4767140" y="6983434"/>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descr="ceres.jpg"/>
          <p:cNvPicPr/>
          <p:nvPr/>
        </p:nvPicPr>
        <p:blipFill>
          <a:blip r:embed="rId5"/>
          <a:stretch>
            <a:fillRect/>
          </a:stretch>
        </p:blipFill>
        <p:spPr>
          <a:xfrm>
            <a:off x="1835584" y="1360730"/>
            <a:ext cx="2425787" cy="3283114"/>
          </a:xfrm>
          <a:prstGeom prst="rect">
            <a:avLst/>
          </a:prstGeom>
          <a:effectLst>
            <a:outerShdw blurRad="50800" dist="38100" dir="10800000" algn="r" rotWithShape="0">
              <a:prstClr val="black">
                <a:alpha val="40000"/>
              </a:prstClr>
            </a:outerShdw>
          </a:effectLst>
        </p:spPr>
      </p:pic>
      <p:pic>
        <p:nvPicPr>
          <p:cNvPr id="18" name="Imagem 17" descr="rce.jpg"/>
          <p:cNvPicPr/>
          <p:nvPr/>
        </p:nvPicPr>
        <p:blipFill>
          <a:blip r:embed="rId6"/>
          <a:stretch>
            <a:fillRect/>
          </a:stretch>
        </p:blipFill>
        <p:spPr>
          <a:xfrm>
            <a:off x="1787452" y="5030813"/>
            <a:ext cx="2611560" cy="3484538"/>
          </a:xfrm>
          <a:prstGeom prst="rect">
            <a:avLst/>
          </a:prstGeom>
          <a:effectLst>
            <a:outerShdw blurRad="50800" dist="38100" dir="8100000" algn="tr" rotWithShape="0">
              <a:prstClr val="black">
                <a:alpha val="40000"/>
              </a:prstClr>
            </a:outerShdw>
          </a:effectLst>
        </p:spPr>
      </p:pic>
      <p:sp>
        <p:nvSpPr>
          <p:cNvPr id="19" name="Retângulo de cantos arredondados 18">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de cantos arredondados 19"/>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481301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CaixaDeTexto 4"/>
          <p:cNvSpPr txBox="1"/>
          <p:nvPr/>
        </p:nvSpPr>
        <p:spPr>
          <a:xfrm>
            <a:off x="2131914" y="381977"/>
            <a:ext cx="9561977" cy="923330"/>
          </a:xfrm>
          <a:prstGeom prst="rect">
            <a:avLst/>
          </a:prstGeom>
          <a:noFill/>
        </p:spPr>
        <p:txBody>
          <a:bodyPr wrap="none" rtlCol="0">
            <a:spAutoFit/>
          </a:bodyPr>
          <a:lstStyle/>
          <a:p>
            <a:r>
              <a:rPr lang="pt-BR" sz="5400" dirty="0" smtClean="0">
                <a:solidFill>
                  <a:schemeClr val="accent6">
                    <a:lumMod val="75000"/>
                  </a:schemeClr>
                </a:solidFill>
                <a:latin typeface="Helvetica87-CondensedHeavy" panose="020B0A00000000000000" pitchFamily="34" charset="0"/>
              </a:rPr>
              <a:t>Cursos Superiores de Tecnologia</a:t>
            </a:r>
            <a:endParaRPr lang="pt-BR" sz="5400" dirty="0">
              <a:solidFill>
                <a:schemeClr val="accent6">
                  <a:lumMod val="75000"/>
                </a:schemeClr>
              </a:solidFill>
              <a:latin typeface="Helvetica87-CondensedHeavy" panose="020B0A00000000000000" pitchFamily="34" charset="0"/>
            </a:endParaRPr>
          </a:p>
        </p:txBody>
      </p:sp>
      <p:sp>
        <p:nvSpPr>
          <p:cNvPr id="9" name="Retângulo de cantos arredondados 8">
            <a:hlinkClick r:id="rId3" action="ppaction://hlinksldjump"/>
          </p:cNvPr>
          <p:cNvSpPr/>
          <p:nvPr/>
        </p:nvSpPr>
        <p:spPr>
          <a:xfrm>
            <a:off x="2015608" y="3156032"/>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Agronegócio</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Retângulo de cantos arredondados 9">
            <a:hlinkClick r:id="rId4" action="ppaction://hlinksldjump"/>
          </p:cNvPr>
          <p:cNvSpPr/>
          <p:nvPr/>
        </p:nvSpPr>
        <p:spPr>
          <a:xfrm>
            <a:off x="2021521" y="4532420"/>
            <a:ext cx="4802189"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Irrigação e Drenagem</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Retângulo de cantos arredondados 10">
            <a:hlinkClick r:id="rId5" action="ppaction://hlinksldjump"/>
          </p:cNvPr>
          <p:cNvSpPr/>
          <p:nvPr/>
        </p:nvSpPr>
        <p:spPr>
          <a:xfrm>
            <a:off x="2015608" y="5953439"/>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Manutenção Industrial</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Retângulo de cantos arredondados 11">
            <a:hlinkClick r:id="rId6" action="ppaction://hlinksldjump"/>
          </p:cNvPr>
          <p:cNvSpPr/>
          <p:nvPr/>
        </p:nvSpPr>
        <p:spPr>
          <a:xfrm>
            <a:off x="2015608" y="7397318"/>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Retângulo de cantos arredondados 12">
            <a:hlinkClick r:id="rId7" action="ppaction://hlinksldjump"/>
          </p:cNvPr>
          <p:cNvSpPr/>
          <p:nvPr/>
        </p:nvSpPr>
        <p:spPr>
          <a:xfrm>
            <a:off x="9877927" y="8560796"/>
            <a:ext cx="2033210" cy="5118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Início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8" action="ppaction://hlinksldjump"/>
          </p:cNvPr>
          <p:cNvSpPr/>
          <p:nvPr/>
        </p:nvSpPr>
        <p:spPr>
          <a:xfrm>
            <a:off x="9877927" y="7681017"/>
            <a:ext cx="2033210" cy="5118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Material Extra</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a:hlinkClick r:id="rId9" action="ppaction://hlinksldjump"/>
          </p:cNvPr>
          <p:cNvSpPr/>
          <p:nvPr/>
        </p:nvSpPr>
        <p:spPr>
          <a:xfrm>
            <a:off x="2015608" y="1835874"/>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Alimentos</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046712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901160" y="1290595"/>
            <a:ext cx="2367058" cy="3283015"/>
          </a:xfrm>
          <a:prstGeom prst="rect">
            <a:avLst/>
          </a:prstGeom>
          <a:solidFill>
            <a:schemeClr val="bg1"/>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3487485" y="142765"/>
            <a:ext cx="6902852"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Manutenção Industrial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6" name="Picture 4" descr="Sba: Controle &amp; Automação Sociedade Brasileira de Automatica"/>
          <p:cNvPicPr>
            <a:picLocks noChangeAspect="1" noChangeArrowheads="1"/>
          </p:cNvPicPr>
          <p:nvPr/>
        </p:nvPicPr>
        <p:blipFill>
          <a:blip r:embed="rId3"/>
          <a:srcRect/>
          <a:stretch>
            <a:fillRect/>
          </a:stretch>
        </p:blipFill>
        <p:spPr bwMode="auto">
          <a:xfrm>
            <a:off x="2146879" y="2349788"/>
            <a:ext cx="1896886" cy="826848"/>
          </a:xfrm>
          <a:prstGeom prst="rect">
            <a:avLst/>
          </a:prstGeom>
          <a:noFill/>
        </p:spPr>
      </p:pic>
      <p:sp>
        <p:nvSpPr>
          <p:cNvPr id="8" name="CaixaDeTexto 7"/>
          <p:cNvSpPr txBox="1"/>
          <p:nvPr/>
        </p:nvSpPr>
        <p:spPr>
          <a:xfrm>
            <a:off x="4767140" y="1086715"/>
            <a:ext cx="4902638" cy="415498"/>
          </a:xfrm>
          <a:prstGeom prst="rect">
            <a:avLst/>
          </a:prstGeom>
          <a:noFill/>
        </p:spPr>
        <p:txBody>
          <a:bodyPr wrap="square" rtlCol="0">
            <a:spAutoFit/>
          </a:bodyPr>
          <a:lstStyle/>
          <a:p>
            <a:r>
              <a:rPr lang="pt-BR" b="1" dirty="0"/>
              <a:t>Revista </a:t>
            </a:r>
            <a:r>
              <a:rPr lang="pt-BR" b="1" dirty="0" smtClean="0"/>
              <a:t>Controle e Automação</a:t>
            </a:r>
            <a:endParaRPr lang="pt-BR" dirty="0"/>
          </a:p>
        </p:txBody>
      </p:sp>
      <p:sp>
        <p:nvSpPr>
          <p:cNvPr id="9" name="CaixaDeTexto 8"/>
          <p:cNvSpPr txBox="1"/>
          <p:nvPr/>
        </p:nvSpPr>
        <p:spPr>
          <a:xfrm>
            <a:off x="4744345" y="2072111"/>
            <a:ext cx="7005758" cy="1292662"/>
          </a:xfrm>
          <a:prstGeom prst="rect">
            <a:avLst/>
          </a:prstGeom>
          <a:noFill/>
        </p:spPr>
        <p:txBody>
          <a:bodyPr wrap="square" rtlCol="0">
            <a:spAutoFit/>
          </a:bodyPr>
          <a:lstStyle/>
          <a:p>
            <a:pPr algn="just"/>
            <a:r>
              <a:rPr lang="pt-BR" sz="1100" dirty="0">
                <a:latin typeface="Century Gothic" panose="020B0502020202020204" pitchFamily="34" charset="0"/>
              </a:rPr>
              <a:t>A Sociedade Brasileira de Automática, SBA, foi fundada em 1975 em decorrência de uma necessidade de intercâmbio entre os especialistas brasileiros atuantes na área de Automação e Controle, e entre esses e seus pares internacionais representados principalmente pela </a:t>
            </a:r>
            <a:r>
              <a:rPr lang="pt-BR" sz="1100" dirty="0" err="1">
                <a:latin typeface="Century Gothic" panose="020B0502020202020204" pitchFamily="34" charset="0"/>
              </a:rPr>
              <a:t>International</a:t>
            </a:r>
            <a:r>
              <a:rPr lang="pt-BR" sz="1100" dirty="0">
                <a:latin typeface="Century Gothic" panose="020B0502020202020204" pitchFamily="34" charset="0"/>
              </a:rPr>
              <a:t> </a:t>
            </a:r>
            <a:r>
              <a:rPr lang="pt-BR" sz="1100" dirty="0" err="1">
                <a:latin typeface="Century Gothic" panose="020B0502020202020204" pitchFamily="34" charset="0"/>
              </a:rPr>
              <a:t>Federation</a:t>
            </a:r>
            <a:r>
              <a:rPr lang="pt-BR" sz="1100" dirty="0">
                <a:latin typeface="Century Gothic" panose="020B0502020202020204" pitchFamily="34" charset="0"/>
              </a:rPr>
              <a:t> </a:t>
            </a:r>
            <a:r>
              <a:rPr lang="pt-BR" sz="1100" dirty="0" err="1">
                <a:latin typeface="Century Gothic" panose="020B0502020202020204" pitchFamily="34" charset="0"/>
              </a:rPr>
              <a:t>of</a:t>
            </a:r>
            <a:r>
              <a:rPr lang="pt-BR" sz="1100" dirty="0">
                <a:latin typeface="Century Gothic" panose="020B0502020202020204" pitchFamily="34" charset="0"/>
              </a:rPr>
              <a:t> </a:t>
            </a:r>
            <a:r>
              <a:rPr lang="pt-BR" sz="1100" dirty="0" err="1">
                <a:latin typeface="Century Gothic" panose="020B0502020202020204" pitchFamily="34" charset="0"/>
              </a:rPr>
              <a:t>Automatic</a:t>
            </a:r>
            <a:r>
              <a:rPr lang="pt-BR" sz="1100" dirty="0">
                <a:latin typeface="Century Gothic" panose="020B0502020202020204" pitchFamily="34" charset="0"/>
              </a:rPr>
              <a:t> </a:t>
            </a:r>
            <a:r>
              <a:rPr lang="pt-BR" sz="1100" dirty="0" err="1">
                <a:latin typeface="Century Gothic" panose="020B0502020202020204" pitchFamily="34" charset="0"/>
              </a:rPr>
              <a:t>Control</a:t>
            </a:r>
            <a:r>
              <a:rPr lang="pt-BR" sz="1100" dirty="0">
                <a:latin typeface="Century Gothic" panose="020B0502020202020204" pitchFamily="34" charset="0"/>
              </a:rPr>
              <a:t> (IFAC).</a:t>
            </a:r>
          </a:p>
          <a:p>
            <a:pPr algn="just"/>
            <a:r>
              <a:rPr lang="pt-BR" sz="1100" dirty="0">
                <a:latin typeface="Century Gothic" panose="020B0502020202020204" pitchFamily="34" charset="0"/>
              </a:rPr>
              <a:t>Visando criar um espaço para divulgação de artigos técnico-científicos que ofereçam contribuições relevantes nas áreas de Controle e Automação, a SBA publica, desde janeiro de 1987, a Revista SBA - Controle &amp; </a:t>
            </a:r>
            <a:r>
              <a:rPr lang="pt-BR" sz="1100" dirty="0" smtClean="0">
                <a:latin typeface="Century Gothic" panose="020B0502020202020204" pitchFamily="34" charset="0"/>
              </a:rPr>
              <a:t>Automação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a:latin typeface="Century Gothic" panose="020B0502020202020204" pitchFamily="34" charset="0"/>
            </a:endParaRPr>
          </a:p>
        </p:txBody>
      </p:sp>
      <p:sp>
        <p:nvSpPr>
          <p:cNvPr id="10" name="Retângulo de cantos arredondados 9">
            <a:hlinkClick r:id="rId4"/>
          </p:cNvPr>
          <p:cNvSpPr/>
          <p:nvPr/>
        </p:nvSpPr>
        <p:spPr>
          <a:xfrm>
            <a:off x="4767140" y="354224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CaixaDeTexto 10"/>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pic>
        <p:nvPicPr>
          <p:cNvPr id="12" name="Picture 2" descr="http://www.bibliociencias.cu/gsdl/collect/bdref/index/assoc/HASH01c4.dir/cover.jpg"/>
          <p:cNvPicPr>
            <a:picLocks noChangeAspect="1" noChangeArrowheads="1"/>
          </p:cNvPicPr>
          <p:nvPr/>
        </p:nvPicPr>
        <p:blipFill>
          <a:blip r:embed="rId5"/>
          <a:srcRect t="3645"/>
          <a:stretch>
            <a:fillRect/>
          </a:stretch>
        </p:blipFill>
        <p:spPr bwMode="auto">
          <a:xfrm>
            <a:off x="1901160" y="5012744"/>
            <a:ext cx="2659697" cy="3204705"/>
          </a:xfrm>
          <a:prstGeom prst="rect">
            <a:avLst/>
          </a:prstGeom>
          <a:noFill/>
          <a:effectLst>
            <a:outerShdw blurRad="50800" dist="38100" dir="10800000" algn="r" rotWithShape="0">
              <a:prstClr val="black">
                <a:alpha val="40000"/>
              </a:prstClr>
            </a:outerShdw>
          </a:effectLst>
        </p:spPr>
      </p:pic>
      <p:sp>
        <p:nvSpPr>
          <p:cNvPr id="13" name="CaixaDeTexto 12"/>
          <p:cNvSpPr txBox="1"/>
          <p:nvPr/>
        </p:nvSpPr>
        <p:spPr>
          <a:xfrm>
            <a:off x="4767157" y="4904166"/>
            <a:ext cx="4902638" cy="415498"/>
          </a:xfrm>
          <a:prstGeom prst="rect">
            <a:avLst/>
          </a:prstGeom>
          <a:noFill/>
        </p:spPr>
        <p:txBody>
          <a:bodyPr wrap="square" rtlCol="0">
            <a:spAutoFit/>
          </a:bodyPr>
          <a:lstStyle/>
          <a:p>
            <a:r>
              <a:rPr lang="pt-BR" b="1" dirty="0" err="1" smtClean="0"/>
              <a:t>Ingeniería</a:t>
            </a:r>
            <a:r>
              <a:rPr lang="pt-BR" b="1" dirty="0" smtClean="0"/>
              <a:t> </a:t>
            </a:r>
            <a:r>
              <a:rPr lang="pt-BR" b="1" dirty="0" err="1" smtClean="0"/>
              <a:t>Mecánica</a:t>
            </a:r>
            <a:endParaRPr lang="pt-BR" dirty="0"/>
          </a:p>
        </p:txBody>
      </p:sp>
      <p:sp>
        <p:nvSpPr>
          <p:cNvPr id="14" name="CaixaDeTexto 13"/>
          <p:cNvSpPr txBox="1"/>
          <p:nvPr/>
        </p:nvSpPr>
        <p:spPr>
          <a:xfrm>
            <a:off x="4776244" y="5762712"/>
            <a:ext cx="7005758" cy="2846933"/>
          </a:xfrm>
          <a:prstGeom prst="rect">
            <a:avLst/>
          </a:prstGeom>
          <a:noFill/>
        </p:spPr>
        <p:txBody>
          <a:bodyPr wrap="square" rtlCol="0">
            <a:spAutoFit/>
          </a:bodyPr>
          <a:lstStyle/>
          <a:p>
            <a:pPr algn="just"/>
            <a:r>
              <a:rPr lang="es-ES" sz="1100" dirty="0">
                <a:latin typeface="Century Gothic" panose="020B0502020202020204" pitchFamily="34" charset="0"/>
              </a:rPr>
              <a:t>La revista de Ingeniería Mecánica, publicada por el Ministerio de Educación Superior-MES y editada por la Facultad de Ingeniería Mecánica del Instituto Superior Politécnico José Antonio Echeverría-</a:t>
            </a:r>
            <a:r>
              <a:rPr lang="es-ES" sz="1100" dirty="0" err="1">
                <a:latin typeface="Century Gothic" panose="020B0502020202020204" pitchFamily="34" charset="0"/>
              </a:rPr>
              <a:t>Cujae</a:t>
            </a:r>
            <a:r>
              <a:rPr lang="es-ES" sz="1100" dirty="0">
                <a:latin typeface="Century Gothic" panose="020B0502020202020204" pitchFamily="34" charset="0"/>
              </a:rPr>
              <a:t>, es una revista científica arbitrada de periodicidad cuatrimestral, publicada desde el año 1998. Certificada desde el 23 de marzo de 2011 como Publicación Seriada Científico Tecnológica por el Ministerio de Ciencia, Tecnología y Medio Ambiente de Cuba. CITMA.</a:t>
            </a:r>
          </a:p>
          <a:p>
            <a:pPr algn="just"/>
            <a:r>
              <a:rPr lang="es-ES" sz="1100" dirty="0">
                <a:latin typeface="Century Gothic" panose="020B0502020202020204" pitchFamily="34" charset="0"/>
              </a:rPr>
              <a:t>Ingenieros mecánicos, investigadores, profesores y profesionales en general, que trabajen en alguna de las ramas de la ingeniería mecánica o en cualquier ciencia o tecnología afín constituyen el universo de lectores y contribuyentes de la revista.</a:t>
            </a:r>
          </a:p>
          <a:p>
            <a:pPr algn="just"/>
            <a:r>
              <a:rPr lang="es-ES" sz="1100" dirty="0">
                <a:latin typeface="Century Gothic" panose="020B0502020202020204" pitchFamily="34" charset="0"/>
              </a:rPr>
              <a:t>Admite para su publicación trabajos originales de investigación teórica o tecnológica en los siguientes campos: biomecánica, diseño mecánico, informática aplicada a la ingeniería mecánica, mantenimiento de máquinas y plantas, metalurgia y materiales, modelación de elementos finitos, modelación grafica y sus herramientas, obtención y aprovechamiento de la energía, producción metal-mecánica, transporte, enseñanza universitaria, normalización, medio ambiente, mecatrónica y robótica</a:t>
            </a:r>
            <a:r>
              <a:rPr lang="es-ES" sz="1100" dirty="0" smtClean="0">
                <a:latin typeface="Century Gothic" panose="020B0502020202020204" pitchFamily="34" charset="0"/>
              </a:rPr>
              <a:t>.</a:t>
            </a:r>
            <a:r>
              <a:rPr lang="pt-BR" sz="1100" dirty="0" smtClean="0">
                <a:latin typeface="Century Gothic" panose="020B0502020202020204" pitchFamily="34" charset="0"/>
              </a:rPr>
              <a:t>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Espanhol</a:t>
            </a:r>
            <a:endParaRPr lang="pt-BR" sz="1200" dirty="0" smtClean="0"/>
          </a:p>
          <a:p>
            <a:pPr algn="just"/>
            <a:r>
              <a:rPr lang="pt-BR" sz="1200" dirty="0"/>
              <a:t>	</a:t>
            </a:r>
          </a:p>
          <a:p>
            <a:pPr algn="just"/>
            <a:r>
              <a:rPr lang="pt-BR" sz="1200" dirty="0">
                <a:latin typeface="Century Gothic" panose="020B0502020202020204" pitchFamily="34" charset="0"/>
              </a:rPr>
              <a:t>	</a:t>
            </a:r>
          </a:p>
        </p:txBody>
      </p:sp>
      <p:sp>
        <p:nvSpPr>
          <p:cNvPr id="15" name="Retângulo de cantos arredondados 14">
            <a:hlinkClick r:id="rId6"/>
          </p:cNvPr>
          <p:cNvSpPr/>
          <p:nvPr/>
        </p:nvSpPr>
        <p:spPr>
          <a:xfrm>
            <a:off x="4776244" y="8468201"/>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CaixaDeTexto 15"/>
          <p:cNvSpPr txBox="1"/>
          <p:nvPr/>
        </p:nvSpPr>
        <p:spPr>
          <a:xfrm>
            <a:off x="4767142" y="5342713"/>
            <a:ext cx="1034514" cy="415498"/>
          </a:xfrm>
          <a:prstGeom prst="rect">
            <a:avLst/>
          </a:prstGeom>
          <a:noFill/>
        </p:spPr>
        <p:txBody>
          <a:bodyPr wrap="none" rtlCol="0">
            <a:spAutoFit/>
          </a:bodyPr>
          <a:lstStyle/>
          <a:p>
            <a:r>
              <a:rPr lang="pt-BR" dirty="0" smtClean="0"/>
              <a:t>Sinopse</a:t>
            </a:r>
            <a:endParaRPr lang="pt-BR" dirty="0"/>
          </a:p>
        </p:txBody>
      </p:sp>
      <p:sp>
        <p:nvSpPr>
          <p:cNvPr id="17" name="Retângulo de cantos arredondados 16">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p:cNvSpPr/>
          <p:nvPr/>
        </p:nvSpPr>
        <p:spPr>
          <a:xfrm>
            <a:off x="9424953"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199138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3487485" y="142765"/>
            <a:ext cx="6902852"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Manutenção Industrial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CaixaDeTexto 6"/>
          <p:cNvSpPr txBox="1"/>
          <p:nvPr/>
        </p:nvSpPr>
        <p:spPr>
          <a:xfrm>
            <a:off x="4745402" y="1401353"/>
            <a:ext cx="4902638" cy="415498"/>
          </a:xfrm>
          <a:prstGeom prst="rect">
            <a:avLst/>
          </a:prstGeom>
          <a:noFill/>
        </p:spPr>
        <p:txBody>
          <a:bodyPr wrap="square" rtlCol="0">
            <a:spAutoFit/>
          </a:bodyPr>
          <a:lstStyle/>
          <a:p>
            <a:r>
              <a:rPr lang="pt-BR" b="1" dirty="0" smtClean="0"/>
              <a:t>Soldagem e Inspeção</a:t>
            </a:r>
            <a:endParaRPr lang="pt-BR" dirty="0"/>
          </a:p>
        </p:txBody>
      </p:sp>
      <p:sp>
        <p:nvSpPr>
          <p:cNvPr id="8" name="CaixaDeTexto 7"/>
          <p:cNvSpPr txBox="1"/>
          <p:nvPr/>
        </p:nvSpPr>
        <p:spPr>
          <a:xfrm>
            <a:off x="4767205" y="2094971"/>
            <a:ext cx="7005758" cy="3031599"/>
          </a:xfrm>
          <a:prstGeom prst="rect">
            <a:avLst/>
          </a:prstGeom>
          <a:noFill/>
        </p:spPr>
        <p:txBody>
          <a:bodyPr wrap="square" rtlCol="0">
            <a:spAutoFit/>
          </a:bodyPr>
          <a:lstStyle/>
          <a:p>
            <a:pPr algn="just"/>
            <a:r>
              <a:rPr lang="pt-BR" sz="1100" dirty="0">
                <a:latin typeface="Century Gothic" panose="020B0502020202020204" pitchFamily="34" charset="0"/>
              </a:rPr>
              <a:t>A </a:t>
            </a:r>
            <a:r>
              <a:rPr lang="pt-BR" sz="1100" b="1" dirty="0">
                <a:latin typeface="Century Gothic" panose="020B0502020202020204" pitchFamily="34" charset="0"/>
              </a:rPr>
              <a:t>Revista Soldagem &amp; Inspeção</a:t>
            </a:r>
            <a:r>
              <a:rPr lang="pt-BR" sz="1100" dirty="0">
                <a:latin typeface="Century Gothic" panose="020B0502020202020204" pitchFamily="34" charset="0"/>
              </a:rPr>
              <a:t> é o canal de comunicação científico da Associação Brasileira de Soldagem (ABS), com o objetivo de divulgar artigos originais sobre o desenvolvimento científico e tecnológico das áreas de conhecimento que envolvem a Soldagem, a Inspeção e Afins. Artigos de Revisão ou “</a:t>
            </a:r>
            <a:r>
              <a:rPr lang="pt-BR" sz="1100" dirty="0" err="1">
                <a:latin typeface="Century Gothic" panose="020B0502020202020204" pitchFamily="34" charset="0"/>
              </a:rPr>
              <a:t>Letters</a:t>
            </a:r>
            <a:r>
              <a:rPr lang="pt-BR" sz="1100" dirty="0">
                <a:latin typeface="Century Gothic" panose="020B0502020202020204" pitchFamily="34" charset="0"/>
              </a:rPr>
              <a:t>” sobre temas atuais e/ou controversos são também publicados pelo Periódico. Artigos originalmente publicados nos Congressos Brasileiro de Soldagem, promovidos pela Associação Brasileira de Soldagem (CONSOLDA - ABS), terão prioridade de publicação. Entretanto, os editores também incentivam autores a submeterem artigos diretamente à redação da revista. Todos os artigos candidatos à publicação passam pela avaliação de uma comissão Editorial, necessitando ter parecer favorável de pelo menos 2 membros. A Revista Soldagem &amp; Inspeção é publicada trimestralmente, com circulação abrangendo principalmente os países de língua portuguesa e espanhola. Desta forma, são aceitos artigos em português, castelhano e inglês. Sua distribuição é realizada exclusivamente aos associados da ABS e na forma de doação para as bibliotecas das Instituições de Ensino e Pesquisa e empresas afins com a área de soldagem e inspeção.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9" name="Retângulo de cantos arredondados 8">
            <a:hlinkClick r:id="rId4"/>
          </p:cNvPr>
          <p:cNvSpPr/>
          <p:nvPr/>
        </p:nvSpPr>
        <p:spPr>
          <a:xfrm>
            <a:off x="4844149" y="4627507"/>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767142" y="1759773"/>
            <a:ext cx="1034514" cy="415498"/>
          </a:xfrm>
          <a:prstGeom prst="rect">
            <a:avLst/>
          </a:prstGeom>
          <a:noFill/>
        </p:spPr>
        <p:txBody>
          <a:bodyPr wrap="none" rtlCol="0">
            <a:spAutoFit/>
          </a:bodyPr>
          <a:lstStyle/>
          <a:p>
            <a:r>
              <a:rPr lang="pt-BR" dirty="0" smtClean="0"/>
              <a:t>Sinopse</a:t>
            </a:r>
            <a:endParaRPr lang="pt-BR" dirty="0"/>
          </a:p>
        </p:txBody>
      </p:sp>
      <p:sp>
        <p:nvSpPr>
          <p:cNvPr id="12" name="CaixaDeTexto 11"/>
          <p:cNvSpPr txBox="1"/>
          <p:nvPr/>
        </p:nvSpPr>
        <p:spPr>
          <a:xfrm>
            <a:off x="4767142" y="5304216"/>
            <a:ext cx="4902638" cy="415498"/>
          </a:xfrm>
          <a:prstGeom prst="rect">
            <a:avLst/>
          </a:prstGeom>
          <a:noFill/>
        </p:spPr>
        <p:txBody>
          <a:bodyPr wrap="square" rtlCol="0">
            <a:spAutoFit/>
          </a:bodyPr>
          <a:lstStyle/>
          <a:p>
            <a:r>
              <a:rPr lang="pt-BR" b="1" dirty="0" err="1" smtClean="0"/>
              <a:t>Tecno-Lógica</a:t>
            </a:r>
            <a:endParaRPr lang="pt-BR" dirty="0"/>
          </a:p>
        </p:txBody>
      </p:sp>
      <p:sp>
        <p:nvSpPr>
          <p:cNvPr id="13" name="CaixaDeTexto 12"/>
          <p:cNvSpPr txBox="1"/>
          <p:nvPr/>
        </p:nvSpPr>
        <p:spPr>
          <a:xfrm>
            <a:off x="4776244" y="6117042"/>
            <a:ext cx="7005758" cy="1154162"/>
          </a:xfrm>
          <a:prstGeom prst="rect">
            <a:avLst/>
          </a:prstGeom>
          <a:noFill/>
        </p:spPr>
        <p:txBody>
          <a:bodyPr wrap="square" rtlCol="0">
            <a:spAutoFit/>
          </a:bodyPr>
          <a:lstStyle/>
          <a:p>
            <a:pPr algn="just"/>
            <a:r>
              <a:rPr lang="pt-BR" sz="1100" dirty="0">
                <a:latin typeface="Century Gothic" panose="020B0502020202020204" pitchFamily="34" charset="0"/>
              </a:rPr>
              <a:t>Revista do Departamento de Química e Física, Departamento de Engenharias, Arquitetura e Ciências Agrárias, do Mestrado em Tecnologia Ambiental e Mestrado em Sistemas e Processos Industriais da Universidade de Santa Cruz do Sul. </a:t>
            </a:r>
            <a:r>
              <a:rPr lang="pt-BR" sz="1100" dirty="0" err="1">
                <a:latin typeface="Century Gothic" panose="020B0502020202020204" pitchFamily="34" charset="0"/>
              </a:rPr>
              <a:t>Tecno-Lógica</a:t>
            </a:r>
            <a:r>
              <a:rPr lang="pt-BR" sz="1100" dirty="0">
                <a:latin typeface="Century Gothic" panose="020B0502020202020204" pitchFamily="34" charset="0"/>
              </a:rPr>
              <a:t> é B4 no </a:t>
            </a:r>
            <a:r>
              <a:rPr lang="pt-BR" sz="1100" dirty="0" err="1">
                <a:latin typeface="Century Gothic" panose="020B0502020202020204" pitchFamily="34" charset="0"/>
              </a:rPr>
              <a:t>Qualis</a:t>
            </a:r>
            <a:r>
              <a:rPr lang="pt-BR" sz="1100" dirty="0">
                <a:latin typeface="Century Gothic" panose="020B0502020202020204" pitchFamily="34" charset="0"/>
              </a:rPr>
              <a:t> </a:t>
            </a:r>
            <a:r>
              <a:rPr lang="pt-BR" sz="1100" dirty="0" smtClean="0">
                <a:latin typeface="Century Gothic" panose="020B0502020202020204" pitchFamily="34" charset="0"/>
              </a:rPr>
              <a:t>CAPES. </a:t>
            </a:r>
            <a:r>
              <a:rPr lang="pt-BR" sz="1100" b="1" dirty="0" smtClean="0">
                <a:latin typeface="Century Gothic" panose="020B0502020202020204" pitchFamily="34" charset="0"/>
              </a:rPr>
              <a:t>Idioma</a:t>
            </a:r>
            <a:r>
              <a:rPr lang="pt-BR" sz="1100" b="1" dirty="0">
                <a:latin typeface="Century Gothic" panose="020B0502020202020204" pitchFamily="34" charset="0"/>
              </a:rPr>
              <a:t>: Português</a:t>
            </a:r>
            <a:endParaRPr lang="pt-BR" sz="1100" dirty="0">
              <a:latin typeface="Century Gothic" panose="020B0502020202020204" pitchFamily="34" charset="0"/>
            </a:endParaRPr>
          </a:p>
          <a:p>
            <a:pPr algn="just"/>
            <a:endParaRPr lang="pt-BR" sz="1100" b="1" dirty="0"/>
          </a:p>
          <a:p>
            <a:pPr algn="just"/>
            <a:r>
              <a:rPr lang="pt-BR" sz="1200" dirty="0">
                <a:latin typeface="Century Gothic" panose="020B0502020202020204" pitchFamily="34" charset="0"/>
              </a:rPr>
              <a:t>	</a:t>
            </a:r>
          </a:p>
        </p:txBody>
      </p:sp>
      <p:sp>
        <p:nvSpPr>
          <p:cNvPr id="14" name="Retângulo de cantos arredondados 13">
            <a:hlinkClick r:id="rId5"/>
          </p:cNvPr>
          <p:cNvSpPr/>
          <p:nvPr/>
        </p:nvSpPr>
        <p:spPr>
          <a:xfrm>
            <a:off x="4844149" y="7053361"/>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CaixaDeTexto 14"/>
          <p:cNvSpPr txBox="1"/>
          <p:nvPr/>
        </p:nvSpPr>
        <p:spPr>
          <a:xfrm>
            <a:off x="4778572" y="5697043"/>
            <a:ext cx="1034514" cy="415498"/>
          </a:xfrm>
          <a:prstGeom prst="rect">
            <a:avLst/>
          </a:prstGeom>
          <a:noFill/>
        </p:spPr>
        <p:txBody>
          <a:bodyPr wrap="none" rtlCol="0">
            <a:spAutoFit/>
          </a:bodyPr>
          <a:lstStyle/>
          <a:p>
            <a:r>
              <a:rPr lang="pt-BR" dirty="0" smtClean="0"/>
              <a:t>Sinopse</a:t>
            </a:r>
            <a:endParaRPr lang="pt-BR" dirty="0"/>
          </a:p>
        </p:txBody>
      </p:sp>
      <p:pic>
        <p:nvPicPr>
          <p:cNvPr id="16" name="Picture 2" descr="http://www.posgrad.mecanica.ufu.br/revistasi/capas/capa_19_03.jpg"/>
          <p:cNvPicPr>
            <a:picLocks noChangeAspect="1" noChangeArrowheads="1"/>
          </p:cNvPicPr>
          <p:nvPr/>
        </p:nvPicPr>
        <p:blipFill>
          <a:blip r:embed="rId6" cstate="print"/>
          <a:srcRect/>
          <a:stretch>
            <a:fillRect/>
          </a:stretch>
        </p:blipFill>
        <p:spPr bwMode="auto">
          <a:xfrm>
            <a:off x="1935139" y="1462074"/>
            <a:ext cx="2453243" cy="3475430"/>
          </a:xfrm>
          <a:prstGeom prst="rect">
            <a:avLst/>
          </a:prstGeom>
          <a:noFill/>
        </p:spPr>
      </p:pic>
      <p:sp>
        <p:nvSpPr>
          <p:cNvPr id="19" name="Retângulo de cantos arredondados 18">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de cantos arredondados 19"/>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1" name="Retângulo de cantos arredondados 20">
            <a:hlinkClick r:id="rId9"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 name="Rectangle 2"/>
          <p:cNvSpPr>
            <a:spLocks noChangeArrowheads="1"/>
          </p:cNvSpPr>
          <p:nvPr/>
        </p:nvSpPr>
        <p:spPr bwMode="auto">
          <a:xfrm>
            <a:off x="0" y="0"/>
            <a:ext cx="12701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3" name="Objeto 2"/>
          <p:cNvGraphicFramePr>
            <a:graphicFrameLocks noChangeAspect="1"/>
          </p:cNvGraphicFramePr>
          <p:nvPr>
            <p:extLst>
              <p:ext uri="{D42A27DB-BD31-4B8C-83A1-F6EECF244321}">
                <p14:modId xmlns:p14="http://schemas.microsoft.com/office/powerpoint/2010/main" val="2026117651"/>
              </p:ext>
            </p:extLst>
          </p:nvPr>
        </p:nvGraphicFramePr>
        <p:xfrm>
          <a:off x="1721014" y="5280152"/>
          <a:ext cx="2586293" cy="3549814"/>
        </p:xfrm>
        <a:graphic>
          <a:graphicData uri="http://schemas.openxmlformats.org/presentationml/2006/ole">
            <mc:AlternateContent xmlns:mc="http://schemas.openxmlformats.org/markup-compatibility/2006">
              <mc:Choice xmlns:v="urn:schemas-microsoft-com:vml" Requires="v">
                <p:oleObj spid="_x0000_s4110" r:id="rId10" imgW="1428949" imgH="2200582" progId="MSPhotoEd.3">
                  <p:embed/>
                </p:oleObj>
              </mc:Choice>
              <mc:Fallback>
                <p:oleObj r:id="rId10" imgW="1428949" imgH="2200582" progId="MSPhotoEd.3">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1014" y="5280152"/>
                        <a:ext cx="2586293" cy="3549814"/>
                      </a:xfrm>
                      <a:prstGeom prst="rect">
                        <a:avLst/>
                      </a:prstGeom>
                      <a:noFill/>
                    </p:spPr>
                  </p:pic>
                </p:oleObj>
              </mc:Fallback>
            </mc:AlternateContent>
          </a:graphicData>
        </a:graphic>
      </p:graphicFrame>
    </p:spTree>
    <p:extLst>
      <p:ext uri="{BB962C8B-B14F-4D97-AF65-F5344CB8AC3E}">
        <p14:creationId xmlns:p14="http://schemas.microsoft.com/office/powerpoint/2010/main" val="2634259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4" name="Retângulo 3"/>
          <p:cNvSpPr/>
          <p:nvPr/>
        </p:nvSpPr>
        <p:spPr>
          <a:xfrm>
            <a:off x="3487485" y="142765"/>
            <a:ext cx="6902852"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Manutenção Industrial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767140" y="1086715"/>
            <a:ext cx="4902638" cy="4939814"/>
          </a:xfrm>
          <a:prstGeom prst="rect">
            <a:avLst/>
          </a:prstGeom>
          <a:noFill/>
        </p:spPr>
        <p:txBody>
          <a:bodyPr wrap="square" rtlCol="0">
            <a:spAutoFit/>
          </a:bodyPr>
          <a:lstStyle/>
          <a:p>
            <a:r>
              <a:rPr lang="pt-BR" b="1" dirty="0" smtClean="0"/>
              <a:t>O Mundo da Usinagem</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7" name="CaixaDeTexto 6"/>
          <p:cNvSpPr txBox="1"/>
          <p:nvPr/>
        </p:nvSpPr>
        <p:spPr>
          <a:xfrm>
            <a:off x="4744345" y="2072111"/>
            <a:ext cx="7005758" cy="1846659"/>
          </a:xfrm>
          <a:prstGeom prst="rect">
            <a:avLst/>
          </a:prstGeom>
          <a:noFill/>
        </p:spPr>
        <p:txBody>
          <a:bodyPr wrap="square" rtlCol="0">
            <a:spAutoFit/>
          </a:bodyPr>
          <a:lstStyle/>
          <a:p>
            <a:pPr algn="just"/>
            <a:r>
              <a:rPr lang="pt-BR" sz="1100" b="1" dirty="0">
                <a:latin typeface="Century Gothic" panose="020B0502020202020204" pitchFamily="34" charset="0"/>
              </a:rPr>
              <a:t>O Mundo da </a:t>
            </a:r>
            <a:r>
              <a:rPr lang="pt-BR" sz="1100" dirty="0">
                <a:latin typeface="Century Gothic" panose="020B0502020202020204" pitchFamily="34" charset="0"/>
              </a:rPr>
              <a:t>Usinagem é uma revista patrocinada pela </a:t>
            </a:r>
            <a:r>
              <a:rPr lang="pt-BR" sz="1100" dirty="0" err="1">
                <a:latin typeface="Century Gothic" panose="020B0502020202020204" pitchFamily="34" charset="0"/>
              </a:rPr>
              <a:t>Sandvik</a:t>
            </a:r>
            <a:r>
              <a:rPr lang="pt-BR" sz="1100" dirty="0">
                <a:latin typeface="Century Gothic" panose="020B0502020202020204" pitchFamily="34" charset="0"/>
              </a:rPr>
              <a:t> </a:t>
            </a:r>
            <a:r>
              <a:rPr lang="pt-BR" sz="1100" dirty="0" err="1">
                <a:latin typeface="Century Gothic" panose="020B0502020202020204" pitchFamily="34" charset="0"/>
              </a:rPr>
              <a:t>Coromant</a:t>
            </a:r>
            <a:r>
              <a:rPr lang="pt-BR" sz="1100" dirty="0">
                <a:latin typeface="Century Gothic" panose="020B0502020202020204" pitchFamily="34" charset="0"/>
              </a:rPr>
              <a:t>, marca líder mundial em ferramentas de corte e sistemas de fixação para a indústria </a:t>
            </a:r>
            <a:r>
              <a:rPr lang="pt-BR" sz="1100" dirty="0" err="1">
                <a:latin typeface="Century Gothic" panose="020B0502020202020204" pitchFamily="34" charset="0"/>
              </a:rPr>
              <a:t>metalmecânica</a:t>
            </a:r>
            <a:r>
              <a:rPr lang="pt-BR" sz="1100" dirty="0">
                <a:latin typeface="Century Gothic" panose="020B0502020202020204" pitchFamily="34" charset="0"/>
              </a:rPr>
              <a:t> que está representada em 130 países. 25 Centros de Produtividade, localizados ao redor do mundo, proporcionam aos clientes treinamento contínuo em soluções de ferramentas e métodos para aumento da produtividade. A </a:t>
            </a:r>
            <a:r>
              <a:rPr lang="pt-BR" sz="1100" dirty="0" err="1">
                <a:latin typeface="Century Gothic" panose="020B0502020202020204" pitchFamily="34" charset="0"/>
              </a:rPr>
              <a:t>Sandvik</a:t>
            </a:r>
            <a:r>
              <a:rPr lang="pt-BR" sz="1100" dirty="0">
                <a:latin typeface="Century Gothic" panose="020B0502020202020204" pitchFamily="34" charset="0"/>
              </a:rPr>
              <a:t> </a:t>
            </a:r>
            <a:r>
              <a:rPr lang="pt-BR" sz="1100" dirty="0" err="1">
                <a:latin typeface="Century Gothic" panose="020B0502020202020204" pitchFamily="34" charset="0"/>
              </a:rPr>
              <a:t>Coromant</a:t>
            </a:r>
            <a:r>
              <a:rPr lang="pt-BR" sz="1100" dirty="0">
                <a:latin typeface="Century Gothic" panose="020B0502020202020204" pitchFamily="34" charset="0"/>
              </a:rPr>
              <a:t> faz parte da Área de Negócio </a:t>
            </a:r>
            <a:r>
              <a:rPr lang="pt-BR" sz="1100" dirty="0" err="1">
                <a:latin typeface="Century Gothic" panose="020B0502020202020204" pitchFamily="34" charset="0"/>
              </a:rPr>
              <a:t>Machining</a:t>
            </a:r>
            <a:r>
              <a:rPr lang="pt-BR" sz="1100" dirty="0">
                <a:latin typeface="Century Gothic" panose="020B0502020202020204" pitchFamily="34" charset="0"/>
              </a:rPr>
              <a:t> </a:t>
            </a:r>
            <a:r>
              <a:rPr lang="pt-BR" sz="1100" dirty="0" err="1">
                <a:latin typeface="Century Gothic" panose="020B0502020202020204" pitchFamily="34" charset="0"/>
              </a:rPr>
              <a:t>Solutions</a:t>
            </a:r>
            <a:r>
              <a:rPr lang="pt-BR" sz="1100" dirty="0">
                <a:latin typeface="Century Gothic" panose="020B0502020202020204" pitchFamily="34" charset="0"/>
              </a:rPr>
              <a:t> do Grupo </a:t>
            </a:r>
            <a:r>
              <a:rPr lang="pt-BR" sz="1100" dirty="0" err="1">
                <a:latin typeface="Century Gothic" panose="020B0502020202020204" pitchFamily="34" charset="0"/>
              </a:rPr>
              <a:t>Sandvik</a:t>
            </a:r>
            <a:r>
              <a:rPr lang="pt-BR" sz="1100" dirty="0">
                <a:latin typeface="Century Gothic" panose="020B0502020202020204" pitchFamily="34" charset="0"/>
              </a:rPr>
              <a:t> que comemorou em 2012, 150 anos de existência.</a:t>
            </a:r>
            <a:endParaRPr lang="pt-BR" sz="1100" b="1" dirty="0">
              <a:latin typeface="Century Gothic" panose="020B0502020202020204" pitchFamily="34" charset="0"/>
            </a:endParaRP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8" name="Retângulo de cantos arredondados 7">
            <a:hlinkClick r:id="rId3"/>
          </p:cNvPr>
          <p:cNvSpPr/>
          <p:nvPr/>
        </p:nvSpPr>
        <p:spPr>
          <a:xfrm>
            <a:off x="4767140" y="354224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1" name="CaixaDeTexto 10"/>
          <p:cNvSpPr txBox="1"/>
          <p:nvPr/>
        </p:nvSpPr>
        <p:spPr>
          <a:xfrm>
            <a:off x="4767157" y="4904166"/>
            <a:ext cx="4902638" cy="4939814"/>
          </a:xfrm>
          <a:prstGeom prst="rect">
            <a:avLst/>
          </a:prstGeom>
          <a:noFill/>
        </p:spPr>
        <p:txBody>
          <a:bodyPr wrap="square" rtlCol="0">
            <a:spAutoFit/>
          </a:bodyPr>
          <a:lstStyle/>
          <a:p>
            <a:r>
              <a:rPr lang="pt-BR" b="1" dirty="0" smtClean="0"/>
              <a:t>Polímeros</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12" name="CaixaDeTexto 11"/>
          <p:cNvSpPr txBox="1"/>
          <p:nvPr/>
        </p:nvSpPr>
        <p:spPr>
          <a:xfrm>
            <a:off x="4776244" y="5762712"/>
            <a:ext cx="7005758" cy="1815882"/>
          </a:xfrm>
          <a:prstGeom prst="rect">
            <a:avLst/>
          </a:prstGeom>
          <a:noFill/>
        </p:spPr>
        <p:txBody>
          <a:bodyPr wrap="square" rtlCol="0">
            <a:spAutoFit/>
          </a:bodyPr>
          <a:lstStyle/>
          <a:p>
            <a:pPr algn="just"/>
            <a:r>
              <a:rPr lang="pt-BR" sz="1100" dirty="0">
                <a:latin typeface="Century Gothic" panose="020B0502020202020204" pitchFamily="34" charset="0"/>
              </a:rPr>
              <a:t>A revista "Polímeros: Ciência e Tecnologia“ tem 6 edições anuais, com circulação nos meses de Fevereiro, Abril, Junho, Agosto, Outubro e Dezembro. Além da divulgação do trabalho desenvolvido pelos pesquisadores brasileiros e também de alguns países do Mercosul - a revista conta com uma seção editorial com entrevistas, matérias, calendário de eventos e notícias de interesse geral, mas preferencialmente direcionados para a indústria, divulgando trabalhos e atualidades de caráter científico, tecnológico e mercadológico da área de polímeros</a:t>
            </a:r>
            <a:r>
              <a:rPr lang="pt-BR" sz="1100" dirty="0" smtClean="0">
                <a:latin typeface="Century Gothic" panose="020B0502020202020204" pitchFamily="34" charset="0"/>
              </a:rPr>
              <a:t>. </a:t>
            </a:r>
            <a:r>
              <a:rPr lang="pt-BR" sz="1100" b="1" dirty="0">
                <a:latin typeface="Century Gothic" panose="020B0502020202020204" pitchFamily="34" charset="0"/>
              </a:rPr>
              <a:t>Idioma: Português</a:t>
            </a:r>
            <a:endParaRPr lang="pt-BR" sz="1100" dirty="0">
              <a:latin typeface="Century Gothic" panose="020B0502020202020204" pitchFamily="34" charset="0"/>
            </a:endParaRPr>
          </a:p>
          <a:p>
            <a:pPr algn="just"/>
            <a:endParaRPr lang="pt-BR" sz="1100" b="1" dirty="0"/>
          </a:p>
          <a:p>
            <a:pPr algn="just"/>
            <a:r>
              <a:rPr lang="pt-BR" sz="1200" dirty="0"/>
              <a:t>	</a:t>
            </a:r>
          </a:p>
          <a:p>
            <a:pPr algn="just"/>
            <a:r>
              <a:rPr lang="pt-BR" sz="1200" dirty="0">
                <a:latin typeface="Century Gothic" panose="020B0502020202020204" pitchFamily="34" charset="0"/>
              </a:rPr>
              <a:t>	</a:t>
            </a:r>
          </a:p>
        </p:txBody>
      </p:sp>
      <p:sp>
        <p:nvSpPr>
          <p:cNvPr id="13" name="Retângulo de cantos arredondados 12">
            <a:hlinkClick r:id="rId4"/>
          </p:cNvPr>
          <p:cNvSpPr/>
          <p:nvPr/>
        </p:nvSpPr>
        <p:spPr>
          <a:xfrm>
            <a:off x="4776244" y="7294494"/>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CaixaDeTexto 13"/>
          <p:cNvSpPr txBox="1"/>
          <p:nvPr/>
        </p:nvSpPr>
        <p:spPr>
          <a:xfrm>
            <a:off x="4767142" y="5342713"/>
            <a:ext cx="1034514" cy="415498"/>
          </a:xfrm>
          <a:prstGeom prst="rect">
            <a:avLst/>
          </a:prstGeom>
          <a:noFill/>
        </p:spPr>
        <p:txBody>
          <a:bodyPr wrap="none" rtlCol="0">
            <a:spAutoFit/>
          </a:bodyPr>
          <a:lstStyle/>
          <a:p>
            <a:r>
              <a:rPr lang="pt-BR" dirty="0" smtClean="0"/>
              <a:t>Sinopse</a:t>
            </a:r>
            <a:endParaRPr lang="pt-BR" dirty="0"/>
          </a:p>
        </p:txBody>
      </p:sp>
      <p:pic>
        <p:nvPicPr>
          <p:cNvPr id="17" name="Picture 2" descr="http://www.omundodausinagem.com.br/wp-content/uploads/2014/10/capa100.jpg"/>
          <p:cNvPicPr>
            <a:picLocks noChangeAspect="1" noChangeArrowheads="1"/>
          </p:cNvPicPr>
          <p:nvPr/>
        </p:nvPicPr>
        <p:blipFill>
          <a:blip r:embed="rId5"/>
          <a:srcRect/>
          <a:stretch>
            <a:fillRect/>
          </a:stretch>
        </p:blipFill>
        <p:spPr bwMode="auto">
          <a:xfrm>
            <a:off x="1959872" y="1086715"/>
            <a:ext cx="2552994" cy="3403992"/>
          </a:xfrm>
          <a:prstGeom prst="rect">
            <a:avLst/>
          </a:prstGeom>
          <a:noFill/>
          <a:effectLst>
            <a:outerShdw blurRad="50800" dist="38100" dir="10800000" algn="r" rotWithShape="0">
              <a:prstClr val="black">
                <a:alpha val="40000"/>
              </a:prstClr>
            </a:outerShdw>
          </a:effectLst>
        </p:spPr>
      </p:pic>
      <p:pic>
        <p:nvPicPr>
          <p:cNvPr id="18" name="Picture 4" descr="cover"/>
          <p:cNvPicPr>
            <a:picLocks noChangeAspect="1" noChangeArrowheads="1"/>
          </p:cNvPicPr>
          <p:nvPr/>
        </p:nvPicPr>
        <p:blipFill>
          <a:blip r:embed="rId6"/>
          <a:srcRect/>
          <a:stretch>
            <a:fillRect/>
          </a:stretch>
        </p:blipFill>
        <p:spPr bwMode="auto">
          <a:xfrm>
            <a:off x="1933973" y="5091887"/>
            <a:ext cx="2578893" cy="3356885"/>
          </a:xfrm>
          <a:prstGeom prst="rect">
            <a:avLst/>
          </a:prstGeom>
          <a:noFill/>
          <a:effectLst>
            <a:outerShdw blurRad="50800" dist="38100" dir="10800000" algn="r" rotWithShape="0">
              <a:prstClr val="black">
                <a:alpha val="40000"/>
              </a:prstClr>
            </a:outerShdw>
          </a:effectLst>
        </p:spPr>
      </p:pic>
      <p:sp>
        <p:nvSpPr>
          <p:cNvPr id="19" name="Retângulo de cantos arredondados 18">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de cantos arredondados 19"/>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1" name="Retângulo de cantos arredondados 20">
            <a:hlinkClick r:id="rId9"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784750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487485" y="142765"/>
            <a:ext cx="6902852"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Manutenção Industrial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767140" y="1223195"/>
            <a:ext cx="4902638" cy="4939814"/>
          </a:xfrm>
          <a:prstGeom prst="rect">
            <a:avLst/>
          </a:prstGeom>
          <a:noFill/>
        </p:spPr>
        <p:txBody>
          <a:bodyPr wrap="square" rtlCol="0">
            <a:spAutoFit/>
          </a:bodyPr>
          <a:lstStyle/>
          <a:p>
            <a:r>
              <a:rPr lang="pt-BR" b="1" dirty="0" smtClean="0"/>
              <a:t>Produção</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5" name="CaixaDeTexto 4"/>
          <p:cNvSpPr txBox="1"/>
          <p:nvPr/>
        </p:nvSpPr>
        <p:spPr>
          <a:xfrm>
            <a:off x="4744345" y="2072111"/>
            <a:ext cx="7005758" cy="1508105"/>
          </a:xfrm>
          <a:prstGeom prst="rect">
            <a:avLst/>
          </a:prstGeom>
          <a:noFill/>
        </p:spPr>
        <p:txBody>
          <a:bodyPr wrap="square" rtlCol="0">
            <a:spAutoFit/>
          </a:bodyPr>
          <a:lstStyle/>
          <a:p>
            <a:pPr algn="just"/>
            <a:r>
              <a:rPr lang="pt-BR" sz="1100" dirty="0">
                <a:latin typeface="Century Gothic" panose="020B0502020202020204" pitchFamily="34" charset="0"/>
              </a:rPr>
              <a:t>A revista </a:t>
            </a:r>
            <a:r>
              <a:rPr lang="pt-BR" sz="1100" b="1" dirty="0">
                <a:latin typeface="Century Gothic" panose="020B0502020202020204" pitchFamily="34" charset="0"/>
              </a:rPr>
              <a:t>Produção </a:t>
            </a:r>
            <a:r>
              <a:rPr lang="pt-BR" sz="1100" dirty="0">
                <a:latin typeface="Century Gothic" panose="020B0502020202020204" pitchFamily="34" charset="0"/>
              </a:rPr>
              <a:t>Fomenta a geração e a disseminação de conhecimento em Engenharia de Produção, publicando artigos inéditos que representem uma contribuição efetiva, tanto sob a forma de resultado de pesquisas empíricas como de desenvolvimento de quadro teórico/conceitual.</a:t>
            </a:r>
            <a:endParaRPr lang="pt-BR" sz="1100" b="1" dirty="0">
              <a:latin typeface="Century Gothic" panose="020B0502020202020204" pitchFamily="34" charset="0"/>
            </a:endParaRP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6" name="Retângulo de cantos arredondados 5">
            <a:hlinkClick r:id="rId3"/>
          </p:cNvPr>
          <p:cNvSpPr/>
          <p:nvPr/>
        </p:nvSpPr>
        <p:spPr>
          <a:xfrm>
            <a:off x="4767140" y="3323882"/>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CaixaDeTexto 6"/>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2" name="Retângulo de cantos arredondados 11">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Retângulo de cantos arredondados 12">
            <a:hlinkClick r:id="rId5"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6"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14"/>
          <p:cNvSpPr/>
          <p:nvPr/>
        </p:nvSpPr>
        <p:spPr>
          <a:xfrm>
            <a:off x="1901160" y="1290595"/>
            <a:ext cx="2367058" cy="3283015"/>
          </a:xfrm>
          <a:prstGeom prst="rect">
            <a:avLst/>
          </a:prstGeom>
          <a:solidFill>
            <a:schemeClr val="bg1"/>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Picture 2" descr="Production"/>
          <p:cNvPicPr>
            <a:picLocks noChangeAspect="1" noChangeArrowheads="1"/>
          </p:cNvPicPr>
          <p:nvPr/>
        </p:nvPicPr>
        <p:blipFill>
          <a:blip r:embed="rId7"/>
          <a:srcRect/>
          <a:stretch>
            <a:fillRect/>
          </a:stretch>
        </p:blipFill>
        <p:spPr bwMode="auto">
          <a:xfrm>
            <a:off x="2337070" y="2405848"/>
            <a:ext cx="1765142" cy="1953425"/>
          </a:xfrm>
          <a:prstGeom prst="rect">
            <a:avLst/>
          </a:prstGeom>
          <a:noFill/>
        </p:spPr>
      </p:pic>
      <p:sp>
        <p:nvSpPr>
          <p:cNvPr id="18" name="Retângulo 17"/>
          <p:cNvSpPr/>
          <p:nvPr/>
        </p:nvSpPr>
        <p:spPr>
          <a:xfrm>
            <a:off x="1901160" y="5095090"/>
            <a:ext cx="2367058" cy="3283015"/>
          </a:xfrm>
          <a:prstGeom prst="rect">
            <a:avLst/>
          </a:prstGeom>
          <a:solidFill>
            <a:srgbClr val="FEBB00"/>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p:cNvSpPr txBox="1"/>
          <p:nvPr/>
        </p:nvSpPr>
        <p:spPr>
          <a:xfrm>
            <a:off x="4744345" y="4808483"/>
            <a:ext cx="2352491" cy="4939814"/>
          </a:xfrm>
          <a:prstGeom prst="rect">
            <a:avLst/>
          </a:prstGeom>
          <a:noFill/>
        </p:spPr>
        <p:txBody>
          <a:bodyPr wrap="square" rtlCol="0">
            <a:spAutoFit/>
          </a:bodyPr>
          <a:lstStyle/>
          <a:p>
            <a:r>
              <a:rPr lang="pt-BR" b="1" dirty="0" smtClean="0"/>
              <a:t>Produção Online</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20" name="CaixaDeTexto 19"/>
          <p:cNvSpPr txBox="1"/>
          <p:nvPr/>
        </p:nvSpPr>
        <p:spPr>
          <a:xfrm>
            <a:off x="4735198" y="5602808"/>
            <a:ext cx="7005758" cy="3031599"/>
          </a:xfrm>
          <a:prstGeom prst="rect">
            <a:avLst/>
          </a:prstGeom>
          <a:noFill/>
        </p:spPr>
        <p:txBody>
          <a:bodyPr wrap="square" rtlCol="0">
            <a:spAutoFit/>
          </a:bodyPr>
          <a:lstStyle/>
          <a:p>
            <a:pPr algn="just"/>
            <a:r>
              <a:rPr lang="pt-BR" sz="1100" dirty="0">
                <a:latin typeface="Century Gothic" panose="020B0502020202020204" pitchFamily="34" charset="0"/>
              </a:rPr>
              <a:t>A Revista Produção Online é um periódico científico eletrônico brasileiro dirigido à comunidade científica da área de Engenharia de Produção e correlatas. A Revista Produção Online tem por missão disseminar e divulgar o conhecimento, ampliando e promovendo o debate acerca de assuntos de interesse da comunidade científica e da sociedade brasileira. </a:t>
            </a:r>
          </a:p>
          <a:p>
            <a:pPr algn="just"/>
            <a:r>
              <a:rPr lang="pt-BR" sz="1100" dirty="0">
                <a:latin typeface="Century Gothic" panose="020B0502020202020204" pitchFamily="34" charset="0"/>
              </a:rPr>
              <a:t>Todas as edições da Revista Produção Online, desde 2001, tiveram seus Identificadores de Objeto Digital (DOI - Digital </a:t>
            </a:r>
            <a:r>
              <a:rPr lang="pt-BR" sz="1100" dirty="0" err="1">
                <a:latin typeface="Century Gothic" panose="020B0502020202020204" pitchFamily="34" charset="0"/>
              </a:rPr>
              <a:t>Object</a:t>
            </a:r>
            <a:r>
              <a:rPr lang="pt-BR" sz="1100" dirty="0">
                <a:latin typeface="Century Gothic" panose="020B0502020202020204" pitchFamily="34" charset="0"/>
              </a:rPr>
              <a:t> </a:t>
            </a:r>
            <a:r>
              <a:rPr lang="pt-BR" sz="1100" dirty="0" err="1">
                <a:latin typeface="Century Gothic" panose="020B0502020202020204" pitchFamily="34" charset="0"/>
              </a:rPr>
              <a:t>Identifier</a:t>
            </a:r>
            <a:r>
              <a:rPr lang="pt-BR" sz="1100" dirty="0">
                <a:latin typeface="Century Gothic" panose="020B0502020202020204" pitchFamily="34" charset="0"/>
              </a:rPr>
              <a:t>) registrados. Para obter o DOI de sua publicação na Revista e registra-lo, por exemplo, em seu currículo Lattes, acesse </a:t>
            </a:r>
            <a:r>
              <a:rPr lang="pt-BR" sz="1100" dirty="0">
                <a:latin typeface="Century Gothic" panose="020B0502020202020204" pitchFamily="34" charset="0"/>
                <a:hlinkClick r:id="rId8"/>
              </a:rPr>
              <a:t>http://producaoonline.org.br/rpo</a:t>
            </a:r>
            <a:r>
              <a:rPr lang="pt-BR" sz="1100" dirty="0">
                <a:latin typeface="Century Gothic" panose="020B0502020202020204" pitchFamily="34" charset="0"/>
              </a:rPr>
              <a:t> e a</a:t>
            </a:r>
            <a:br>
              <a:rPr lang="pt-BR" sz="1100" dirty="0">
                <a:latin typeface="Century Gothic" panose="020B0502020202020204" pitchFamily="34" charset="0"/>
              </a:rPr>
            </a:br>
            <a:r>
              <a:rPr lang="pt-BR" sz="1100" dirty="0">
                <a:latin typeface="Century Gothic" panose="020B0502020202020204" pitchFamily="34" charset="0"/>
              </a:rPr>
              <a:t>edição na qual seu artigo foi publicado. É do conhecimento da comunidade acadêmica que a plataforma Lattes utiliza o DOI como forma de certificação digital das produções bibliográficas registradas pelos pesquisadores.</a:t>
            </a:r>
          </a:p>
          <a:p>
            <a:pPr algn="just"/>
            <a:r>
              <a:rPr lang="pt-BR" sz="1100" dirty="0">
                <a:latin typeface="Century Gothic" panose="020B0502020202020204" pitchFamily="34" charset="0"/>
              </a:rPr>
              <a:t>Essa é mais uma iniciativa da ABEPRO e Revista Produção Online no sentido de qualificar e dar ampla visibilidade à produção científica da área de Engenharia de Produção e disciplinas correlatas</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21" name="Retângulo de cantos arredondados 20">
            <a:hlinkClick r:id="rId9"/>
          </p:cNvPr>
          <p:cNvSpPr/>
          <p:nvPr/>
        </p:nvSpPr>
        <p:spPr>
          <a:xfrm>
            <a:off x="4767140" y="822463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2" name="CaixaDeTexto 21"/>
          <p:cNvSpPr txBox="1"/>
          <p:nvPr/>
        </p:nvSpPr>
        <p:spPr>
          <a:xfrm>
            <a:off x="4744347" y="5176169"/>
            <a:ext cx="1034514" cy="415498"/>
          </a:xfrm>
          <a:prstGeom prst="rect">
            <a:avLst/>
          </a:prstGeom>
          <a:noFill/>
        </p:spPr>
        <p:txBody>
          <a:bodyPr wrap="none" rtlCol="0">
            <a:spAutoFit/>
          </a:bodyPr>
          <a:lstStyle/>
          <a:p>
            <a:r>
              <a:rPr lang="pt-BR" dirty="0" smtClean="0"/>
              <a:t>Sinopse</a:t>
            </a:r>
            <a:endParaRPr lang="pt-BR" dirty="0"/>
          </a:p>
        </p:txBody>
      </p:sp>
      <p:pic>
        <p:nvPicPr>
          <p:cNvPr id="23" name="Picture 2" descr="Cabeçalho da página"/>
          <p:cNvPicPr>
            <a:picLocks noChangeAspect="1" noChangeArrowheads="1"/>
          </p:cNvPicPr>
          <p:nvPr/>
        </p:nvPicPr>
        <p:blipFill>
          <a:blip r:embed="rId10"/>
          <a:srcRect/>
          <a:stretch>
            <a:fillRect/>
          </a:stretch>
        </p:blipFill>
        <p:spPr bwMode="auto">
          <a:xfrm>
            <a:off x="1901161" y="5095089"/>
            <a:ext cx="2350248" cy="387553"/>
          </a:xfrm>
          <a:prstGeom prst="rect">
            <a:avLst/>
          </a:prstGeom>
          <a:noFill/>
        </p:spPr>
      </p:pic>
    </p:spTree>
    <p:extLst>
      <p:ext uri="{BB962C8B-B14F-4D97-AF65-F5344CB8AC3E}">
        <p14:creationId xmlns:p14="http://schemas.microsoft.com/office/powerpoint/2010/main" val="656789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de cantos arredondados 15">
            <a:hlinkClick r:id="rId2"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2"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 name="CaixaDeTexto 1"/>
          <p:cNvSpPr txBox="1"/>
          <p:nvPr/>
        </p:nvSpPr>
        <p:spPr>
          <a:xfrm>
            <a:off x="4767157" y="4904166"/>
            <a:ext cx="4902638" cy="4939814"/>
          </a:xfrm>
          <a:prstGeom prst="rect">
            <a:avLst/>
          </a:prstGeom>
          <a:noFill/>
        </p:spPr>
        <p:txBody>
          <a:bodyPr wrap="square" rtlCol="0">
            <a:spAutoFit/>
          </a:bodyPr>
          <a:lstStyle/>
          <a:p>
            <a:r>
              <a:rPr lang="pt-BR" b="1" dirty="0" smtClean="0"/>
              <a:t>Revista Engenharia e Tecnologia</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3" name="CaixaDeTexto 2"/>
          <p:cNvSpPr txBox="1"/>
          <p:nvPr/>
        </p:nvSpPr>
        <p:spPr>
          <a:xfrm>
            <a:off x="4776244" y="5762712"/>
            <a:ext cx="7005758" cy="2154436"/>
          </a:xfrm>
          <a:prstGeom prst="rect">
            <a:avLst/>
          </a:prstGeom>
          <a:noFill/>
        </p:spPr>
        <p:txBody>
          <a:bodyPr wrap="square" rtlCol="0">
            <a:spAutoFit/>
          </a:bodyPr>
          <a:lstStyle/>
          <a:p>
            <a:pPr algn="just"/>
            <a:r>
              <a:rPr lang="pt-BR" sz="1100" dirty="0">
                <a:latin typeface="Century Gothic" panose="020B0502020202020204" pitchFamily="34" charset="0"/>
              </a:rPr>
              <a:t>A Revista de Engenharia e Tecnologia, de responsabilidade da Associação dos Engenheiros e Arquitetos de Ponta Grossa, é eletrônica com foco em pesquisa e desenvolvimento em Engenharia e Tecnologia. A revista aceita e publica artigos em português. A política e a seleção de artigos são determinadas pelo conselho editorial da revista e por orientações específicas dos avaliadores. A periodicidade é quadrimestral e é um veículo de divulgação de trabalhos selecionados em eventos, através de edições especiais, e através de avaliação pelos pares. A abrangência é nacional e internacional, envolvendo membros do conselho editorial de várias instituições no país e no exterior. </a:t>
            </a:r>
          </a:p>
          <a:p>
            <a:pPr algn="just"/>
            <a:r>
              <a:rPr lang="pt-BR" sz="1100" b="1" dirty="0" smtClean="0">
                <a:latin typeface="Century Gothic" panose="020B0502020202020204" pitchFamily="34" charset="0"/>
              </a:rPr>
              <a:t>Idioma</a:t>
            </a:r>
            <a:r>
              <a:rPr lang="pt-BR" sz="1100" b="1" dirty="0">
                <a:latin typeface="Century Gothic" panose="020B0502020202020204" pitchFamily="34" charset="0"/>
              </a:rPr>
              <a:t>: Português</a:t>
            </a:r>
            <a:endParaRPr lang="pt-BR" sz="1100" dirty="0">
              <a:latin typeface="Century Gothic" panose="020B0502020202020204" pitchFamily="34" charset="0"/>
            </a:endParaRPr>
          </a:p>
          <a:p>
            <a:pPr algn="just"/>
            <a:endParaRPr lang="pt-BR" sz="1100" b="1" dirty="0"/>
          </a:p>
          <a:p>
            <a:pPr algn="just"/>
            <a:r>
              <a:rPr lang="pt-BR" sz="1200" dirty="0"/>
              <a:t>	</a:t>
            </a:r>
          </a:p>
          <a:p>
            <a:pPr algn="just"/>
            <a:r>
              <a:rPr lang="pt-BR" sz="1200" dirty="0">
                <a:latin typeface="Century Gothic" panose="020B0502020202020204" pitchFamily="34" charset="0"/>
              </a:rPr>
              <a:t>	</a:t>
            </a:r>
          </a:p>
        </p:txBody>
      </p:sp>
      <p:sp>
        <p:nvSpPr>
          <p:cNvPr id="4" name="Retângulo de cantos arredondados 3">
            <a:hlinkClick r:id="rId3"/>
          </p:cNvPr>
          <p:cNvSpPr/>
          <p:nvPr/>
        </p:nvSpPr>
        <p:spPr>
          <a:xfrm>
            <a:off x="4776244" y="7594746"/>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5" name="CaixaDeTexto 4"/>
          <p:cNvSpPr txBox="1"/>
          <p:nvPr/>
        </p:nvSpPr>
        <p:spPr>
          <a:xfrm>
            <a:off x="4767142" y="5342713"/>
            <a:ext cx="1034514" cy="415498"/>
          </a:xfrm>
          <a:prstGeom prst="rect">
            <a:avLst/>
          </a:prstGeom>
          <a:noFill/>
        </p:spPr>
        <p:txBody>
          <a:bodyPr wrap="none" rtlCol="0">
            <a:spAutoFit/>
          </a:bodyPr>
          <a:lstStyle/>
          <a:p>
            <a:r>
              <a:rPr lang="pt-BR" dirty="0" smtClean="0"/>
              <a:t>Sinopse</a:t>
            </a:r>
            <a:endParaRPr lang="pt-BR" dirty="0"/>
          </a:p>
        </p:txBody>
      </p:sp>
      <p:pic>
        <p:nvPicPr>
          <p:cNvPr id="6" name="Picture 2" descr="http://www.revistaret.com.br/ojs-2.2.3/public/journals/1/homepageImage_pt_BR.jpg"/>
          <p:cNvPicPr>
            <a:picLocks noChangeAspect="1" noChangeArrowheads="1"/>
          </p:cNvPicPr>
          <p:nvPr/>
        </p:nvPicPr>
        <p:blipFill>
          <a:blip r:embed="rId4"/>
          <a:srcRect/>
          <a:stretch>
            <a:fillRect/>
          </a:stretch>
        </p:blipFill>
        <p:spPr bwMode="auto">
          <a:xfrm>
            <a:off x="1901160" y="5204270"/>
            <a:ext cx="2357454" cy="3143272"/>
          </a:xfrm>
          <a:prstGeom prst="rect">
            <a:avLst/>
          </a:prstGeom>
          <a:noFill/>
          <a:effectLst>
            <a:outerShdw blurRad="50800" dist="38100" dir="10800000" algn="r" rotWithShape="0">
              <a:prstClr val="black">
                <a:alpha val="40000"/>
              </a:prstClr>
            </a:outerShdw>
          </a:effectLst>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8" name="Retângulo 7"/>
          <p:cNvSpPr/>
          <p:nvPr/>
        </p:nvSpPr>
        <p:spPr>
          <a:xfrm>
            <a:off x="3487485" y="142765"/>
            <a:ext cx="6902852"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Manutenção Industrial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9" name="Picture 2" descr="http://www.cenim.csic.es/images/cover.JPG"/>
          <p:cNvPicPr>
            <a:picLocks noChangeAspect="1" noChangeArrowheads="1"/>
          </p:cNvPicPr>
          <p:nvPr/>
        </p:nvPicPr>
        <p:blipFill>
          <a:blip r:embed="rId6"/>
          <a:srcRect/>
          <a:stretch>
            <a:fillRect/>
          </a:stretch>
        </p:blipFill>
        <p:spPr bwMode="auto">
          <a:xfrm>
            <a:off x="1919907" y="1406792"/>
            <a:ext cx="2319960" cy="3235599"/>
          </a:xfrm>
          <a:prstGeom prst="rect">
            <a:avLst/>
          </a:prstGeom>
          <a:noFill/>
          <a:effectLst>
            <a:outerShdw blurRad="50800" dist="38100" dir="10800000" algn="r" rotWithShape="0">
              <a:prstClr val="black">
                <a:alpha val="40000"/>
              </a:prstClr>
            </a:outerShdw>
          </a:effectLst>
        </p:spPr>
      </p:pic>
      <p:sp>
        <p:nvSpPr>
          <p:cNvPr id="10" name="CaixaDeTexto 9"/>
          <p:cNvSpPr txBox="1"/>
          <p:nvPr/>
        </p:nvSpPr>
        <p:spPr>
          <a:xfrm>
            <a:off x="4767140" y="1223195"/>
            <a:ext cx="4902638" cy="4939814"/>
          </a:xfrm>
          <a:prstGeom prst="rect">
            <a:avLst/>
          </a:prstGeom>
          <a:noFill/>
        </p:spPr>
        <p:txBody>
          <a:bodyPr wrap="square" rtlCol="0">
            <a:spAutoFit/>
          </a:bodyPr>
          <a:lstStyle/>
          <a:p>
            <a:r>
              <a:rPr lang="pt-BR" b="1" dirty="0" smtClean="0"/>
              <a:t>Revista de Metalurgia</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11" name="CaixaDeTexto 10"/>
          <p:cNvSpPr txBox="1"/>
          <p:nvPr/>
        </p:nvSpPr>
        <p:spPr>
          <a:xfrm>
            <a:off x="4744345" y="2072111"/>
            <a:ext cx="7005758" cy="1677382"/>
          </a:xfrm>
          <a:prstGeom prst="rect">
            <a:avLst/>
          </a:prstGeom>
          <a:noFill/>
        </p:spPr>
        <p:txBody>
          <a:bodyPr wrap="square" rtlCol="0">
            <a:spAutoFit/>
          </a:bodyPr>
          <a:lstStyle/>
          <a:p>
            <a:r>
              <a:rPr lang="es-ES" sz="1100" dirty="0">
                <a:latin typeface="Century Gothic" panose="020B0502020202020204" pitchFamily="34" charset="0"/>
              </a:rPr>
              <a:t>Desde 1998, </a:t>
            </a:r>
            <a:r>
              <a:rPr lang="es-ES" sz="1100" b="1" dirty="0">
                <a:latin typeface="Century Gothic" panose="020B0502020202020204" pitchFamily="34" charset="0"/>
              </a:rPr>
              <a:t>Revista de Metalurgia</a:t>
            </a:r>
            <a:r>
              <a:rPr lang="es-ES" sz="1100" dirty="0">
                <a:latin typeface="Century Gothic" panose="020B0502020202020204" pitchFamily="34" charset="0"/>
              </a:rPr>
              <a:t> y </a:t>
            </a:r>
            <a:r>
              <a:rPr lang="es-ES" sz="1100" i="1" dirty="0">
                <a:latin typeface="Century Gothic" panose="020B0502020202020204" pitchFamily="34" charset="0"/>
              </a:rPr>
              <a:t>Revista Soldadura</a:t>
            </a:r>
            <a:r>
              <a:rPr lang="es-ES" sz="1100" dirty="0">
                <a:latin typeface="Century Gothic" panose="020B0502020202020204" pitchFamily="34" charset="0"/>
              </a:rPr>
              <a:t> se funden en una sola publicación. Los temas de soldadura y corte se incluyen en la nueva publicación que conserva el nombre de </a:t>
            </a:r>
            <a:r>
              <a:rPr lang="es-ES" sz="1100" b="1" dirty="0">
                <a:latin typeface="Century Gothic" panose="020B0502020202020204" pitchFamily="34" charset="0"/>
              </a:rPr>
              <a:t>Revista de </a:t>
            </a:r>
            <a:r>
              <a:rPr lang="es-ES" sz="1100" b="1" dirty="0" smtClean="0">
                <a:latin typeface="Century Gothic" panose="020B0502020202020204" pitchFamily="34" charset="0"/>
              </a:rPr>
              <a:t>Metalurgia</a:t>
            </a:r>
            <a:r>
              <a:rPr lang="es-ES" sz="1100" dirty="0" smtClean="0">
                <a:latin typeface="Century Gothic" panose="020B0502020202020204" pitchFamily="34" charset="0"/>
              </a:rPr>
              <a:t>. Publica </a:t>
            </a:r>
            <a:r>
              <a:rPr lang="es-ES" sz="1100" dirty="0">
                <a:latin typeface="Century Gothic" panose="020B0502020202020204" pitchFamily="34" charset="0"/>
              </a:rPr>
              <a:t>principalmente trabajos sobre los procedimientos de obtención, fabricación, transformación y reciclado de metales y aleaciones, las propiedades y características tecnológicas de los mismos, así como las diferentes aplicaciones de estos materiales. </a:t>
            </a:r>
            <a:r>
              <a:rPr lang="pt-BR" sz="1100" b="1" dirty="0"/>
              <a:t>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Espanhol</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12" name="Retângulo de cantos arredondados 11">
            <a:hlinkClick r:id="rId7"/>
          </p:cNvPr>
          <p:cNvSpPr/>
          <p:nvPr/>
        </p:nvSpPr>
        <p:spPr>
          <a:xfrm>
            <a:off x="4767140" y="3323882"/>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CaixaDeTexto 12"/>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4" name="Retângulo de cantos arredondados 13">
            <a:hlinkClick r:id="rId8"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a:hlinkClick r:id="rId9"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262718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767157" y="4904166"/>
            <a:ext cx="4902638" cy="4939814"/>
          </a:xfrm>
          <a:prstGeom prst="rect">
            <a:avLst/>
          </a:prstGeom>
          <a:noFill/>
        </p:spPr>
        <p:txBody>
          <a:bodyPr wrap="square" rtlCol="0">
            <a:spAutoFit/>
          </a:bodyPr>
          <a:lstStyle/>
          <a:p>
            <a:r>
              <a:rPr lang="pt-BR" b="1" dirty="0" err="1" smtClean="0"/>
              <a:t>Semina</a:t>
            </a:r>
            <a:r>
              <a:rPr lang="pt-BR" b="1" dirty="0" smtClean="0"/>
              <a:t>: Ciências Exatas e Tecnológicas</a:t>
            </a:r>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3" name="CaixaDeTexto 2"/>
          <p:cNvSpPr txBox="1"/>
          <p:nvPr/>
        </p:nvSpPr>
        <p:spPr>
          <a:xfrm>
            <a:off x="4776244" y="5762712"/>
            <a:ext cx="7005758" cy="1369606"/>
          </a:xfrm>
          <a:prstGeom prst="rect">
            <a:avLst/>
          </a:prstGeom>
          <a:noFill/>
        </p:spPr>
        <p:txBody>
          <a:bodyPr wrap="square" rtlCol="0">
            <a:spAutoFit/>
          </a:bodyPr>
          <a:lstStyle/>
          <a:p>
            <a:pPr algn="just"/>
            <a:r>
              <a:rPr lang="pt-BR" sz="1200" dirty="0">
                <a:latin typeface="Century Gothic" panose="020B0502020202020204" pitchFamily="34" charset="0"/>
              </a:rPr>
              <a:t>A Revista </a:t>
            </a:r>
            <a:r>
              <a:rPr lang="pt-BR" sz="1200" b="1" dirty="0" err="1">
                <a:latin typeface="Century Gothic" panose="020B0502020202020204" pitchFamily="34" charset="0"/>
              </a:rPr>
              <a:t>Semina</a:t>
            </a:r>
            <a:r>
              <a:rPr lang="pt-BR" sz="1200" b="1" dirty="0">
                <a:latin typeface="Century Gothic" panose="020B0502020202020204" pitchFamily="34" charset="0"/>
              </a:rPr>
              <a:t>: Ciências Exatas e Tecnológicas</a:t>
            </a:r>
            <a:r>
              <a:rPr lang="pt-BR" sz="1200" dirty="0">
                <a:latin typeface="Century Gothic" panose="020B0502020202020204" pitchFamily="34" charset="0"/>
              </a:rPr>
              <a:t> é uma publicação semestral de divulgação científica e tecnológica vinculada à Universidade Estadual de Londrina. Publica artigos originais e artigos de revisão (tutoriais), voltados às Ciências Exatas e da Terra, Engenharias e Arquitetura e </a:t>
            </a:r>
            <a:r>
              <a:rPr lang="pt-BR" sz="1200" dirty="0" smtClean="0">
                <a:latin typeface="Century Gothic" panose="020B0502020202020204" pitchFamily="34" charset="0"/>
              </a:rPr>
              <a:t>Urbanismo.</a:t>
            </a:r>
            <a:r>
              <a:rPr lang="pt-BR" sz="1100" b="1" dirty="0" smtClean="0"/>
              <a:t> </a:t>
            </a:r>
            <a:r>
              <a:rPr lang="pt-BR" sz="1200" b="1" dirty="0" smtClean="0">
                <a:latin typeface="Century Gothic" panose="020B0502020202020204" pitchFamily="34" charset="0"/>
              </a:rPr>
              <a:t>Idioma</a:t>
            </a:r>
            <a:r>
              <a:rPr lang="pt-BR" sz="1200" b="1" dirty="0">
                <a:latin typeface="Century Gothic" panose="020B0502020202020204" pitchFamily="34" charset="0"/>
              </a:rPr>
              <a:t>: Português</a:t>
            </a:r>
            <a:endParaRPr lang="pt-BR" sz="1200" dirty="0">
              <a:latin typeface="Century Gothic" panose="020B0502020202020204" pitchFamily="34" charset="0"/>
            </a:endParaRPr>
          </a:p>
          <a:p>
            <a:pPr algn="just"/>
            <a:endParaRPr lang="pt-BR" sz="1100" b="1" dirty="0"/>
          </a:p>
          <a:p>
            <a:pPr algn="just"/>
            <a:r>
              <a:rPr lang="pt-BR" sz="1200" dirty="0"/>
              <a:t>	</a:t>
            </a:r>
          </a:p>
          <a:p>
            <a:pPr algn="just"/>
            <a:r>
              <a:rPr lang="pt-BR" sz="1200" dirty="0">
                <a:latin typeface="Century Gothic" panose="020B0502020202020204" pitchFamily="34" charset="0"/>
              </a:rPr>
              <a:t>	</a:t>
            </a:r>
          </a:p>
        </p:txBody>
      </p:sp>
      <p:sp>
        <p:nvSpPr>
          <p:cNvPr id="4" name="Retângulo de cantos arredondados 3">
            <a:hlinkClick r:id="rId2"/>
          </p:cNvPr>
          <p:cNvSpPr/>
          <p:nvPr/>
        </p:nvSpPr>
        <p:spPr>
          <a:xfrm>
            <a:off x="4776244" y="692600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2"/>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5" name="CaixaDeTexto 4"/>
          <p:cNvSpPr txBox="1"/>
          <p:nvPr/>
        </p:nvSpPr>
        <p:spPr>
          <a:xfrm>
            <a:off x="4767142" y="5342713"/>
            <a:ext cx="1034514" cy="415498"/>
          </a:xfrm>
          <a:prstGeom prst="rect">
            <a:avLst/>
          </a:prstGeom>
          <a:noFill/>
        </p:spPr>
        <p:txBody>
          <a:bodyPr wrap="none" rtlCol="0">
            <a:spAutoFit/>
          </a:bodyPr>
          <a:lstStyle/>
          <a:p>
            <a:r>
              <a:rPr lang="pt-BR" dirty="0" smtClean="0"/>
              <a:t>Sinopse</a:t>
            </a:r>
            <a:endParaRPr lang="pt-BR" dirty="0"/>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8" name="Retângulo 7"/>
          <p:cNvSpPr/>
          <p:nvPr/>
        </p:nvSpPr>
        <p:spPr>
          <a:xfrm>
            <a:off x="3487485" y="142765"/>
            <a:ext cx="6902852"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Manutenção Industrial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767140" y="1223195"/>
            <a:ext cx="2384287" cy="4939814"/>
          </a:xfrm>
          <a:prstGeom prst="rect">
            <a:avLst/>
          </a:prstGeom>
          <a:noFill/>
        </p:spPr>
        <p:txBody>
          <a:bodyPr wrap="square" rtlCol="0">
            <a:spAutoFit/>
          </a:bodyPr>
          <a:lstStyle/>
          <a:p>
            <a:r>
              <a:rPr lang="pt-BR" b="1" dirty="0" smtClean="0"/>
              <a:t>Revista Matéria</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11" name="CaixaDeTexto 10"/>
          <p:cNvSpPr txBox="1"/>
          <p:nvPr/>
        </p:nvSpPr>
        <p:spPr>
          <a:xfrm>
            <a:off x="4744345" y="2072111"/>
            <a:ext cx="7005758" cy="1384995"/>
          </a:xfrm>
          <a:prstGeom prst="rect">
            <a:avLst/>
          </a:prstGeom>
          <a:noFill/>
        </p:spPr>
        <p:txBody>
          <a:bodyPr wrap="square" rtlCol="0">
            <a:spAutoFit/>
          </a:bodyPr>
          <a:lstStyle/>
          <a:p>
            <a:pPr algn="just"/>
            <a:r>
              <a:rPr lang="pt-BR" sz="1200" dirty="0">
                <a:latin typeface="Century Gothic" panose="020B0502020202020204" pitchFamily="34" charset="0"/>
              </a:rPr>
              <a:t>Divulga a área de Ciência e Engenharia de Materiais através da publicação de artigos científicos sobre temas variados desta área do conhecimento, facilitando o intercâmbio e o trabalho conjunto de profissionais e estudantes.</a:t>
            </a:r>
            <a:r>
              <a:rPr lang="pt-BR" sz="1200" b="1" dirty="0">
                <a:latin typeface="Century Gothic" panose="020B0502020202020204" pitchFamily="34" charset="0"/>
              </a:rPr>
              <a:t>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12" name="Retângulo de cantos arredondados 11">
            <a:hlinkClick r:id="rId4"/>
          </p:cNvPr>
          <p:cNvSpPr/>
          <p:nvPr/>
        </p:nvSpPr>
        <p:spPr>
          <a:xfrm>
            <a:off x="4767140" y="314645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CaixaDeTexto 12"/>
          <p:cNvSpPr txBox="1"/>
          <p:nvPr/>
        </p:nvSpPr>
        <p:spPr>
          <a:xfrm>
            <a:off x="4767142" y="1645473"/>
            <a:ext cx="1034514" cy="415498"/>
          </a:xfrm>
          <a:prstGeom prst="rect">
            <a:avLst/>
          </a:prstGeom>
          <a:noFill/>
        </p:spPr>
        <p:txBody>
          <a:bodyPr wrap="none" rtlCol="0">
            <a:spAutoFit/>
          </a:bodyPr>
          <a:lstStyle/>
          <a:p>
            <a:r>
              <a:rPr lang="pt-BR" dirty="0" smtClean="0"/>
              <a:t>Sinopse</a:t>
            </a:r>
            <a:endParaRPr lang="pt-BR" dirty="0"/>
          </a:p>
        </p:txBody>
      </p:sp>
      <p:sp>
        <p:nvSpPr>
          <p:cNvPr id="14" name="Retângulo de cantos arredondados 13">
            <a:hlinkClick r:id="rId5"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a:hlinkClick r:id="rId6"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16"/>
          <p:cNvSpPr/>
          <p:nvPr/>
        </p:nvSpPr>
        <p:spPr>
          <a:xfrm>
            <a:off x="1809124" y="1297456"/>
            <a:ext cx="2367058" cy="3283015"/>
          </a:xfrm>
          <a:prstGeom prst="rect">
            <a:avLst/>
          </a:prstGeom>
          <a:solidFill>
            <a:schemeClr val="bg1"/>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Picture 2" descr="Matéria (Rio de Janeiro)"/>
          <p:cNvPicPr>
            <a:picLocks noChangeAspect="1" noChangeArrowheads="1"/>
          </p:cNvPicPr>
          <p:nvPr/>
        </p:nvPicPr>
        <p:blipFill>
          <a:blip r:embed="rId7"/>
          <a:srcRect/>
          <a:stretch>
            <a:fillRect/>
          </a:stretch>
        </p:blipFill>
        <p:spPr bwMode="auto">
          <a:xfrm>
            <a:off x="2069448" y="3729456"/>
            <a:ext cx="1987940" cy="424094"/>
          </a:xfrm>
          <a:prstGeom prst="rect">
            <a:avLst/>
          </a:prstGeom>
          <a:noFill/>
        </p:spPr>
      </p:pic>
      <p:pic>
        <p:nvPicPr>
          <p:cNvPr id="19" name="Picture 2" descr="Imagem para capa da revista"/>
          <p:cNvPicPr>
            <a:picLocks noChangeAspect="1" noChangeArrowheads="1"/>
          </p:cNvPicPr>
          <p:nvPr/>
        </p:nvPicPr>
        <p:blipFill>
          <a:blip r:embed="rId8"/>
          <a:srcRect/>
          <a:stretch>
            <a:fillRect/>
          </a:stretch>
        </p:blipFill>
        <p:spPr bwMode="auto">
          <a:xfrm>
            <a:off x="1809124" y="4904166"/>
            <a:ext cx="2381250" cy="3105150"/>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22389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267077" y="142765"/>
            <a:ext cx="734367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767140" y="1223195"/>
            <a:ext cx="5168430" cy="4939814"/>
          </a:xfrm>
          <a:prstGeom prst="rect">
            <a:avLst/>
          </a:prstGeom>
          <a:noFill/>
        </p:spPr>
        <p:txBody>
          <a:bodyPr wrap="square" rtlCol="0">
            <a:spAutoFit/>
          </a:bodyPr>
          <a:lstStyle/>
          <a:p>
            <a:r>
              <a:rPr lang="pt-BR" b="1" dirty="0" smtClean="0"/>
              <a:t>Acta </a:t>
            </a:r>
            <a:r>
              <a:rPr lang="pt-BR" b="1" dirty="0" err="1" smtClean="0"/>
              <a:t>Limnologica</a:t>
            </a:r>
            <a:r>
              <a:rPr lang="pt-BR" b="1" dirty="0" smtClean="0"/>
              <a:t> </a:t>
            </a:r>
            <a:r>
              <a:rPr lang="pt-BR" b="1" dirty="0" err="1" smtClean="0"/>
              <a:t>Brasiliensia</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5" name="CaixaDeTexto 4"/>
          <p:cNvSpPr txBox="1"/>
          <p:nvPr/>
        </p:nvSpPr>
        <p:spPr>
          <a:xfrm>
            <a:off x="4744345" y="2331420"/>
            <a:ext cx="7005758" cy="1200329"/>
          </a:xfrm>
          <a:prstGeom prst="rect">
            <a:avLst/>
          </a:prstGeom>
          <a:noFill/>
        </p:spPr>
        <p:txBody>
          <a:bodyPr wrap="square" rtlCol="0">
            <a:spAutoFit/>
          </a:bodyPr>
          <a:lstStyle/>
          <a:p>
            <a:pPr algn="just"/>
            <a:r>
              <a:rPr lang="pt-BR" sz="1200" dirty="0">
                <a:latin typeface="Century Gothic" panose="020B0502020202020204" pitchFamily="34" charset="0"/>
              </a:rPr>
              <a:t>Acta </a:t>
            </a:r>
            <a:r>
              <a:rPr lang="pt-BR" sz="1200" dirty="0" err="1">
                <a:latin typeface="Century Gothic" panose="020B0502020202020204" pitchFamily="34" charset="0"/>
              </a:rPr>
              <a:t>Limnologica</a:t>
            </a:r>
            <a:r>
              <a:rPr lang="pt-BR" sz="1200" dirty="0">
                <a:latin typeface="Century Gothic" panose="020B0502020202020204" pitchFamily="34" charset="0"/>
              </a:rPr>
              <a:t> </a:t>
            </a:r>
            <a:r>
              <a:rPr lang="pt-BR" sz="1200" dirty="0" err="1">
                <a:latin typeface="Century Gothic" panose="020B0502020202020204" pitchFamily="34" charset="0"/>
              </a:rPr>
              <a:t>Brasiliensia</a:t>
            </a:r>
            <a:r>
              <a:rPr lang="pt-BR" sz="1200" dirty="0">
                <a:latin typeface="Century Gothic" panose="020B0502020202020204" pitchFamily="34" charset="0"/>
              </a:rPr>
              <a:t> é uma revista científica publicada pela Associação Brasileira de Limnologia (</a:t>
            </a:r>
            <a:r>
              <a:rPr lang="pt-BR" sz="1200" dirty="0" err="1">
                <a:latin typeface="Century Gothic" panose="020B0502020202020204" pitchFamily="34" charset="0"/>
              </a:rPr>
              <a:t>ABLimno</a:t>
            </a:r>
            <a:r>
              <a:rPr lang="pt-BR" sz="1200" dirty="0">
                <a:latin typeface="Century Gothic" panose="020B0502020202020204" pitchFamily="34" charset="0"/>
              </a:rPr>
              <a:t>) que publica artigos originais que contribuem para o desenvolvimento científico da </a:t>
            </a:r>
            <a:r>
              <a:rPr lang="pt-BR" sz="1200" dirty="0" smtClean="0">
                <a:latin typeface="Century Gothic" panose="020B0502020202020204" pitchFamily="34" charset="0"/>
              </a:rPr>
              <a:t>Limnologia. </a:t>
            </a:r>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6" name="Retângulo de cantos arredondados 5">
            <a:hlinkClick r:id="rId3"/>
          </p:cNvPr>
          <p:cNvSpPr/>
          <p:nvPr/>
        </p:nvSpPr>
        <p:spPr>
          <a:xfrm>
            <a:off x="4794436" y="318740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CaixaDeTexto 6"/>
          <p:cNvSpPr txBox="1"/>
          <p:nvPr/>
        </p:nvSpPr>
        <p:spPr>
          <a:xfrm>
            <a:off x="4808101" y="5320236"/>
            <a:ext cx="1034514" cy="415498"/>
          </a:xfrm>
          <a:prstGeom prst="rect">
            <a:avLst/>
          </a:prstGeom>
          <a:noFill/>
        </p:spPr>
        <p:txBody>
          <a:bodyPr wrap="none" rtlCol="0">
            <a:spAutoFit/>
          </a:bodyPr>
          <a:lstStyle/>
          <a:p>
            <a:r>
              <a:rPr lang="pt-BR" dirty="0" smtClean="0"/>
              <a:t>Sinopse</a:t>
            </a:r>
            <a:endParaRPr lang="pt-BR" dirty="0"/>
          </a:p>
        </p:txBody>
      </p:sp>
      <p:sp>
        <p:nvSpPr>
          <p:cNvPr id="9" name="CaixaDeTexto 8"/>
          <p:cNvSpPr txBox="1"/>
          <p:nvPr/>
        </p:nvSpPr>
        <p:spPr>
          <a:xfrm>
            <a:off x="4808101" y="4904166"/>
            <a:ext cx="4902638" cy="4939814"/>
          </a:xfrm>
          <a:prstGeom prst="rect">
            <a:avLst/>
          </a:prstGeom>
          <a:noFill/>
        </p:spPr>
        <p:txBody>
          <a:bodyPr wrap="square" rtlCol="0">
            <a:spAutoFit/>
          </a:bodyPr>
          <a:lstStyle/>
          <a:p>
            <a:r>
              <a:rPr lang="pt-BR" b="1" dirty="0" smtClean="0"/>
              <a:t>Ambiente Construído</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10" name="CaixaDeTexto 9"/>
          <p:cNvSpPr txBox="1"/>
          <p:nvPr/>
        </p:nvSpPr>
        <p:spPr>
          <a:xfrm>
            <a:off x="4767140" y="5724093"/>
            <a:ext cx="7005758" cy="2508379"/>
          </a:xfrm>
          <a:prstGeom prst="rect">
            <a:avLst/>
          </a:prstGeom>
          <a:noFill/>
        </p:spPr>
        <p:txBody>
          <a:bodyPr wrap="square" rtlCol="0">
            <a:spAutoFit/>
          </a:bodyPr>
          <a:lstStyle/>
          <a:p>
            <a:pPr algn="just"/>
            <a:r>
              <a:rPr lang="pt-BR" sz="1100" dirty="0">
                <a:latin typeface="Century Gothic" panose="020B0502020202020204" pitchFamily="34" charset="0"/>
              </a:rPr>
              <a:t>Esta revista vem preencher uma importante lacuna no que se refere a publicações científicas no Brasil, assumindo um papel diferenciado das revistas de divulgação tecnológica existentes no país. Além do seu caráter de disseminação do conhecimento, AMBIENTE CONSTRUÍDO representa um importante fórum de discussão aprofundada de resultados das atividades de pesquisas e desenvolvimento, assim como um meio de reconhecimento formal de trabalhos científicos de qualidade. Os primeiros números da revista foram publicados em 1997, tendo como editor o Prof. </a:t>
            </a:r>
            <a:r>
              <a:rPr lang="pt-BR" sz="1100" dirty="0" err="1">
                <a:latin typeface="Century Gothic" panose="020B0502020202020204" pitchFamily="34" charset="0"/>
              </a:rPr>
              <a:t>Vahan</a:t>
            </a:r>
            <a:r>
              <a:rPr lang="pt-BR" sz="1100" dirty="0">
                <a:latin typeface="Century Gothic" panose="020B0502020202020204" pitchFamily="34" charset="0"/>
              </a:rPr>
              <a:t> </a:t>
            </a:r>
            <a:r>
              <a:rPr lang="pt-BR" sz="1100" dirty="0" err="1">
                <a:latin typeface="Century Gothic" panose="020B0502020202020204" pitchFamily="34" charset="0"/>
              </a:rPr>
              <a:t>Agopyan</a:t>
            </a:r>
            <a:r>
              <a:rPr lang="pt-BR" sz="1100" dirty="0">
                <a:latin typeface="Century Gothic" panose="020B0502020202020204" pitchFamily="34" charset="0"/>
              </a:rPr>
              <a:t>, da Escola Politécnica da USP. Nesta sua nova fase, Ambiente Construído será disponibilizada na forma eletrônica. Existem dois tipos de edições da revista. Pelo menos uma vez por ano é publicada uma edição geral, constituída de artigos sobre qualquer tema dentro da Tecnologia do Ambiente Construída. As demais edições tem um caráter focado, voltadas a temas específicos, contando usualmente com um </a:t>
            </a:r>
            <a:r>
              <a:rPr lang="pt-BR" sz="1100" dirty="0" err="1">
                <a:latin typeface="Century Gothic" panose="020B0502020202020204" pitchFamily="34" charset="0"/>
              </a:rPr>
              <a:t>co-editor</a:t>
            </a:r>
            <a:r>
              <a:rPr lang="pt-BR" sz="1100" dirty="0">
                <a:latin typeface="Century Gothic" panose="020B0502020202020204" pitchFamily="34" charset="0"/>
              </a:rPr>
              <a:t> convidado. </a:t>
            </a:r>
            <a:r>
              <a:rPr lang="pt-BR" sz="1200" b="1" dirty="0" smtClean="0">
                <a:latin typeface="Century Gothic" panose="020B0502020202020204" pitchFamily="34" charset="0"/>
              </a:rPr>
              <a:t>Idioma</a:t>
            </a:r>
            <a:r>
              <a:rPr lang="pt-BR" sz="1200" b="1" dirty="0">
                <a:latin typeface="Century Gothic" panose="020B0502020202020204" pitchFamily="34" charset="0"/>
              </a:rPr>
              <a:t>: Português</a:t>
            </a:r>
            <a:endParaRPr lang="pt-BR" sz="1200" dirty="0">
              <a:latin typeface="Century Gothic" panose="020B0502020202020204" pitchFamily="34" charset="0"/>
            </a:endParaRPr>
          </a:p>
          <a:p>
            <a:pPr algn="just"/>
            <a:endParaRPr lang="pt-BR" sz="1100" b="1" dirty="0"/>
          </a:p>
          <a:p>
            <a:pPr algn="just"/>
            <a:r>
              <a:rPr lang="pt-BR" sz="1200" dirty="0"/>
              <a:t>	</a:t>
            </a:r>
          </a:p>
          <a:p>
            <a:pPr algn="just"/>
            <a:r>
              <a:rPr lang="pt-BR" sz="1200" dirty="0">
                <a:latin typeface="Century Gothic" panose="020B0502020202020204" pitchFamily="34" charset="0"/>
              </a:rPr>
              <a:t>	</a:t>
            </a:r>
          </a:p>
        </p:txBody>
      </p:sp>
      <p:sp>
        <p:nvSpPr>
          <p:cNvPr id="11" name="Retângulo de cantos arredondados 10">
            <a:hlinkClick r:id="rId4"/>
          </p:cNvPr>
          <p:cNvSpPr/>
          <p:nvPr/>
        </p:nvSpPr>
        <p:spPr>
          <a:xfrm>
            <a:off x="4794436" y="7949584"/>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4" name="Picture 2" descr="http://www.ablimno.org.br/img/img_revista.jpg"/>
          <p:cNvPicPr>
            <a:picLocks noChangeAspect="1" noChangeArrowheads="1"/>
          </p:cNvPicPr>
          <p:nvPr/>
        </p:nvPicPr>
        <p:blipFill>
          <a:blip r:embed="rId5"/>
          <a:srcRect/>
          <a:stretch>
            <a:fillRect/>
          </a:stretch>
        </p:blipFill>
        <p:spPr bwMode="auto">
          <a:xfrm>
            <a:off x="1851821" y="1333201"/>
            <a:ext cx="2298819" cy="3380616"/>
          </a:xfrm>
          <a:prstGeom prst="rect">
            <a:avLst/>
          </a:prstGeom>
          <a:noFill/>
          <a:effectLst>
            <a:outerShdw blurRad="50800" dist="38100" dir="10800000" algn="r" rotWithShape="0">
              <a:prstClr val="black">
                <a:alpha val="40000"/>
              </a:prstClr>
            </a:outerShdw>
          </a:effectLst>
        </p:spPr>
      </p:pic>
      <p:sp>
        <p:nvSpPr>
          <p:cNvPr id="15" name="Retângulo 14"/>
          <p:cNvSpPr/>
          <p:nvPr/>
        </p:nvSpPr>
        <p:spPr>
          <a:xfrm>
            <a:off x="1851821" y="4988076"/>
            <a:ext cx="2367058" cy="3283015"/>
          </a:xfrm>
          <a:prstGeom prst="rect">
            <a:avLst/>
          </a:prstGeom>
          <a:solidFill>
            <a:schemeClr val="bg1"/>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Picture 2" descr="Ambiente Construído"/>
          <p:cNvPicPr>
            <a:picLocks noChangeAspect="1" noChangeArrowheads="1"/>
          </p:cNvPicPr>
          <p:nvPr/>
        </p:nvPicPr>
        <p:blipFill>
          <a:blip r:embed="rId6"/>
          <a:srcRect/>
          <a:stretch>
            <a:fillRect/>
          </a:stretch>
        </p:blipFill>
        <p:spPr bwMode="auto">
          <a:xfrm>
            <a:off x="1956124" y="5527985"/>
            <a:ext cx="2194516" cy="248711"/>
          </a:xfrm>
          <a:prstGeom prst="rect">
            <a:avLst/>
          </a:prstGeom>
          <a:noFill/>
        </p:spPr>
      </p:pic>
      <p:sp>
        <p:nvSpPr>
          <p:cNvPr id="18" name="Retângulo de cantos arredondados 17">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a:hlinkClick r:id="rId8" action="ppaction://hlinksldjump"/>
          </p:cNvPr>
          <p:cNvSpPr/>
          <p:nvPr/>
        </p:nvSpPr>
        <p:spPr>
          <a:xfrm>
            <a:off x="9445267"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CaixaDeTexto 19"/>
          <p:cNvSpPr txBox="1"/>
          <p:nvPr/>
        </p:nvSpPr>
        <p:spPr>
          <a:xfrm>
            <a:off x="4794436" y="1655873"/>
            <a:ext cx="1034514" cy="415498"/>
          </a:xfrm>
          <a:prstGeom prst="rect">
            <a:avLst/>
          </a:prstGeom>
          <a:noFill/>
        </p:spPr>
        <p:txBody>
          <a:bodyPr wrap="none" rtlCol="0">
            <a:spAutoFit/>
          </a:bodyPr>
          <a:lstStyle/>
          <a:p>
            <a:r>
              <a:rPr lang="pt-BR" dirty="0" smtClean="0"/>
              <a:t>Sinopse</a:t>
            </a:r>
            <a:endParaRPr lang="pt-BR" dirty="0"/>
          </a:p>
        </p:txBody>
      </p:sp>
    </p:spTree>
    <p:extLst>
      <p:ext uri="{BB962C8B-B14F-4D97-AF65-F5344CB8AC3E}">
        <p14:creationId xmlns:p14="http://schemas.microsoft.com/office/powerpoint/2010/main" val="2995874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267077" y="142765"/>
            <a:ext cx="734367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767140" y="1223195"/>
            <a:ext cx="5168430" cy="4939814"/>
          </a:xfrm>
          <a:prstGeom prst="rect">
            <a:avLst/>
          </a:prstGeom>
          <a:noFill/>
        </p:spPr>
        <p:txBody>
          <a:bodyPr wrap="square" rtlCol="0">
            <a:spAutoFit/>
          </a:bodyPr>
          <a:lstStyle/>
          <a:p>
            <a:r>
              <a:rPr lang="pt-BR" b="1" dirty="0" smtClean="0"/>
              <a:t>Ambiente e Sociedade</a:t>
            </a:r>
            <a:endParaRPr lang="pt-BR" dirty="0"/>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a:p>
            <a:r>
              <a:rPr lang="pt-BR" dirty="0"/>
              <a:t>	</a:t>
            </a:r>
          </a:p>
        </p:txBody>
      </p:sp>
      <p:sp>
        <p:nvSpPr>
          <p:cNvPr id="5" name="CaixaDeTexto 4"/>
          <p:cNvSpPr txBox="1"/>
          <p:nvPr/>
        </p:nvSpPr>
        <p:spPr>
          <a:xfrm>
            <a:off x="4744345" y="2031167"/>
            <a:ext cx="7005758" cy="1938992"/>
          </a:xfrm>
          <a:prstGeom prst="rect">
            <a:avLst/>
          </a:prstGeom>
          <a:noFill/>
        </p:spPr>
        <p:txBody>
          <a:bodyPr wrap="square" rtlCol="0">
            <a:spAutoFit/>
          </a:bodyPr>
          <a:lstStyle/>
          <a:p>
            <a:pPr algn="just"/>
            <a:r>
              <a:rPr lang="pt-BR" sz="1200" dirty="0">
                <a:latin typeface="Century Gothic" panose="020B0502020202020204" pitchFamily="34" charset="0"/>
              </a:rPr>
              <a:t>A Revista Ambiente &amp; Sociedade trata questões do ambiente e ciências sociais, com foco interdisciplinar.  É produzida pela Associação Nacional de Pós-Graduação e Pesquisa em Ambiente e Sociedade (ANPPAS) que congrega os programas e instituições brasileiras que desenvolvam atividades de pesquisa e/ou formação </a:t>
            </a:r>
            <a:r>
              <a:rPr lang="pt-BR" sz="1200" dirty="0" err="1">
                <a:latin typeface="Century Gothic" panose="020B0502020202020204" pitchFamily="34" charset="0"/>
              </a:rPr>
              <a:t>strictu</a:t>
            </a:r>
            <a:r>
              <a:rPr lang="pt-BR" sz="1200" dirty="0">
                <a:latin typeface="Century Gothic" panose="020B0502020202020204" pitchFamily="34" charset="0"/>
              </a:rPr>
              <a:t> sensu de pessoal especializado em nível de pós-graduação de caráter interdisciplinar que focalizem a interação Ambiente e Sociedade em suas múltiplas dimensões</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dirty="0" smtClean="0">
              <a:latin typeface="Century Gothic" panose="020B0502020202020204" pitchFamily="34" charset="0"/>
            </a:endParaRPr>
          </a:p>
          <a:p>
            <a:r>
              <a:rPr lang="pt-BR" sz="1200" dirty="0" smtClean="0"/>
              <a:t>	</a:t>
            </a:r>
          </a:p>
          <a:p>
            <a:pPr algn="just"/>
            <a:r>
              <a:rPr lang="pt-BR" sz="1200" dirty="0"/>
              <a:t>	</a:t>
            </a:r>
          </a:p>
          <a:p>
            <a:pPr algn="just"/>
            <a:r>
              <a:rPr lang="pt-BR" sz="1200" dirty="0">
                <a:latin typeface="Century Gothic" panose="020B0502020202020204" pitchFamily="34" charset="0"/>
              </a:rPr>
              <a:t>	</a:t>
            </a:r>
          </a:p>
        </p:txBody>
      </p:sp>
      <p:sp>
        <p:nvSpPr>
          <p:cNvPr id="6" name="Retângulo de cantos arredondados 5">
            <a:hlinkClick r:id="rId3"/>
          </p:cNvPr>
          <p:cNvSpPr/>
          <p:nvPr/>
        </p:nvSpPr>
        <p:spPr>
          <a:xfrm>
            <a:off x="4794436" y="349661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CaixaDeTexto 6"/>
          <p:cNvSpPr txBox="1"/>
          <p:nvPr/>
        </p:nvSpPr>
        <p:spPr>
          <a:xfrm>
            <a:off x="4808101" y="4904166"/>
            <a:ext cx="4902638" cy="415498"/>
          </a:xfrm>
          <a:prstGeom prst="rect">
            <a:avLst/>
          </a:prstGeom>
          <a:noFill/>
        </p:spPr>
        <p:txBody>
          <a:bodyPr wrap="square" rtlCol="0">
            <a:spAutoFit/>
          </a:bodyPr>
          <a:lstStyle/>
          <a:p>
            <a:r>
              <a:rPr lang="pt-BR" b="1" dirty="0" smtClean="0"/>
              <a:t>Cadernos de Saúde Pública</a:t>
            </a:r>
            <a:endParaRPr lang="pt-BR" dirty="0"/>
          </a:p>
        </p:txBody>
      </p:sp>
      <p:sp>
        <p:nvSpPr>
          <p:cNvPr id="8" name="CaixaDeTexto 7"/>
          <p:cNvSpPr txBox="1"/>
          <p:nvPr/>
        </p:nvSpPr>
        <p:spPr>
          <a:xfrm>
            <a:off x="4767140" y="5410189"/>
            <a:ext cx="7005758" cy="2846933"/>
          </a:xfrm>
          <a:prstGeom prst="rect">
            <a:avLst/>
          </a:prstGeom>
          <a:noFill/>
        </p:spPr>
        <p:txBody>
          <a:bodyPr wrap="square" rtlCol="0">
            <a:spAutoFit/>
          </a:bodyPr>
          <a:lstStyle/>
          <a:p>
            <a:pPr algn="just"/>
            <a:r>
              <a:rPr lang="pt-BR" sz="1100" i="1" dirty="0">
                <a:latin typeface="Century Gothic" panose="020B0502020202020204" pitchFamily="34" charset="0"/>
              </a:rPr>
              <a:t>Cadernos de Saúde Pública</a:t>
            </a:r>
            <a:r>
              <a:rPr lang="pt-BR" sz="1100" dirty="0">
                <a:latin typeface="Century Gothic" panose="020B0502020202020204" pitchFamily="34" charset="0"/>
              </a:rPr>
              <a:t> – CSP é uma revista mensal publicada pela Escola Nacional de Saúde Pública Sergio Arouca, Fundação Oswaldo Cruz. A revista destina-se à publicação de artigos originais no campo da Saúde Pública, incluindo epidemiologia, nutrição, planejamento em saúde, ecologia e controle de vetores, saúde ambiental e ciências sociais em saúde, dentre outras áreas afins (para maiores informações, vide </a:t>
            </a:r>
            <a:r>
              <a:rPr lang="pt-BR" sz="1100" dirty="0">
                <a:latin typeface="Century Gothic" panose="020B0502020202020204" pitchFamily="34" charset="0"/>
                <a:hlinkClick r:id="rId4"/>
              </a:rPr>
              <a:t>instruções aos autores</a:t>
            </a:r>
            <a:r>
              <a:rPr lang="pt-BR" sz="1100" dirty="0">
                <a:latin typeface="Century Gothic" panose="020B0502020202020204" pitchFamily="34" charset="0"/>
              </a:rPr>
              <a:t>). Todos os artigos são criteriosamente avaliados pelo </a:t>
            </a:r>
            <a:r>
              <a:rPr lang="pt-BR" sz="1100" dirty="0">
                <a:latin typeface="Century Gothic" panose="020B0502020202020204" pitchFamily="34" charset="0"/>
                <a:hlinkClick r:id="rId5"/>
              </a:rPr>
              <a:t>corpo editorial</a:t>
            </a:r>
            <a:r>
              <a:rPr lang="pt-BR" sz="1100" dirty="0">
                <a:latin typeface="Century Gothic" panose="020B0502020202020204" pitchFamily="34" charset="0"/>
              </a:rPr>
              <a:t> de CSP, organizado com base no sistema de revisão pelos pares.</a:t>
            </a:r>
            <a:br>
              <a:rPr lang="pt-BR" sz="1100" dirty="0">
                <a:latin typeface="Century Gothic" panose="020B0502020202020204" pitchFamily="34" charset="0"/>
              </a:rPr>
            </a:br>
            <a:r>
              <a:rPr lang="pt-BR" sz="1100" dirty="0">
                <a:latin typeface="Century Gothic" panose="020B0502020202020204" pitchFamily="34" charset="0"/>
              </a:rPr>
              <a:t/>
            </a:r>
            <a:br>
              <a:rPr lang="pt-BR" sz="1100" dirty="0">
                <a:latin typeface="Century Gothic" panose="020B0502020202020204" pitchFamily="34" charset="0"/>
              </a:rPr>
            </a:br>
            <a:r>
              <a:rPr lang="pt-BR" sz="1100" dirty="0">
                <a:latin typeface="Century Gothic" panose="020B0502020202020204" pitchFamily="34" charset="0"/>
              </a:rPr>
              <a:t>Atualmente, </a:t>
            </a:r>
            <a:r>
              <a:rPr lang="pt-BR" sz="1100" i="1" dirty="0">
                <a:latin typeface="Century Gothic" panose="020B0502020202020204" pitchFamily="34" charset="0"/>
              </a:rPr>
              <a:t>Cadernos de Saúde Pública</a:t>
            </a:r>
            <a:r>
              <a:rPr lang="pt-BR" sz="1100" dirty="0">
                <a:latin typeface="Century Gothic" panose="020B0502020202020204" pitchFamily="34" charset="0"/>
              </a:rPr>
              <a:t> constitui uma das principais fontes de informação da área científica em Saúde Pública editada na América Latina. A periodicidade e a regularidade de CSP, aliadas à qualidade gráfica e cuidadosa seleção dos artigos publicados, têm garantido ampla disseminação da publicação na comunidade acadêmico-científica e nos serviços de saúde, tanto nacional como internacional.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Português</a:t>
            </a:r>
            <a:endParaRPr lang="pt-BR" sz="1200" dirty="0">
              <a:latin typeface="Century Gothic" panose="020B0502020202020204" pitchFamily="34" charset="0"/>
            </a:endParaRPr>
          </a:p>
          <a:p>
            <a:pPr algn="just"/>
            <a:endParaRPr lang="pt-BR" sz="1100" b="1" dirty="0"/>
          </a:p>
          <a:p>
            <a:pPr algn="just"/>
            <a:r>
              <a:rPr lang="pt-BR" sz="1200" dirty="0"/>
              <a:t>	</a:t>
            </a:r>
          </a:p>
          <a:p>
            <a:pPr algn="just"/>
            <a:r>
              <a:rPr lang="pt-BR" sz="1200" dirty="0">
                <a:latin typeface="Century Gothic" panose="020B0502020202020204" pitchFamily="34" charset="0"/>
              </a:rPr>
              <a:t>	</a:t>
            </a:r>
          </a:p>
        </p:txBody>
      </p:sp>
      <p:sp>
        <p:nvSpPr>
          <p:cNvPr id="9" name="Retângulo de cantos arredondados 8">
            <a:hlinkClick r:id="rId6"/>
          </p:cNvPr>
          <p:cNvSpPr/>
          <p:nvPr/>
        </p:nvSpPr>
        <p:spPr>
          <a:xfrm>
            <a:off x="4794436" y="791939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CaixaDeTexto 11"/>
          <p:cNvSpPr txBox="1"/>
          <p:nvPr/>
        </p:nvSpPr>
        <p:spPr>
          <a:xfrm>
            <a:off x="4794436" y="1655873"/>
            <a:ext cx="1034514" cy="415498"/>
          </a:xfrm>
          <a:prstGeom prst="rect">
            <a:avLst/>
          </a:prstGeom>
          <a:noFill/>
        </p:spPr>
        <p:txBody>
          <a:bodyPr wrap="none" rtlCol="0">
            <a:spAutoFit/>
          </a:bodyPr>
          <a:lstStyle/>
          <a:p>
            <a:r>
              <a:rPr lang="pt-BR" dirty="0" smtClean="0"/>
              <a:t>Sinopse</a:t>
            </a:r>
            <a:endParaRPr lang="pt-BR" dirty="0"/>
          </a:p>
        </p:txBody>
      </p:sp>
      <p:sp>
        <p:nvSpPr>
          <p:cNvPr id="13" name="Retângulo 12"/>
          <p:cNvSpPr/>
          <p:nvPr/>
        </p:nvSpPr>
        <p:spPr>
          <a:xfrm>
            <a:off x="1809124" y="1297456"/>
            <a:ext cx="2367058" cy="3283015"/>
          </a:xfrm>
          <a:prstGeom prst="rect">
            <a:avLst/>
          </a:prstGeom>
          <a:solidFill>
            <a:srgbClr val="A7CD3A"/>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descr="a&amp;s.jpg"/>
          <p:cNvPicPr>
            <a:picLocks noChangeAspect="1"/>
          </p:cNvPicPr>
          <p:nvPr/>
        </p:nvPicPr>
        <p:blipFill>
          <a:blip r:embed="rId7"/>
          <a:stretch>
            <a:fillRect/>
          </a:stretch>
        </p:blipFill>
        <p:spPr>
          <a:xfrm>
            <a:off x="2083635" y="2698700"/>
            <a:ext cx="1702388" cy="630144"/>
          </a:xfrm>
          <a:prstGeom prst="rect">
            <a:avLst/>
          </a:prstGeom>
        </p:spPr>
      </p:pic>
      <p:pic>
        <p:nvPicPr>
          <p:cNvPr id="15" name="Picture 4" descr="v30n10g"/>
          <p:cNvPicPr>
            <a:picLocks noChangeAspect="1" noChangeArrowheads="1"/>
          </p:cNvPicPr>
          <p:nvPr/>
        </p:nvPicPr>
        <p:blipFill>
          <a:blip r:embed="rId8"/>
          <a:srcRect/>
          <a:stretch>
            <a:fillRect/>
          </a:stretch>
        </p:blipFill>
        <p:spPr bwMode="auto">
          <a:xfrm>
            <a:off x="1817976" y="5132487"/>
            <a:ext cx="2358206" cy="3140072"/>
          </a:xfrm>
          <a:prstGeom prst="rect">
            <a:avLst/>
          </a:prstGeom>
          <a:noFill/>
          <a:effectLst>
            <a:outerShdw blurRad="50800" dist="38100" dir="10800000" algn="r" rotWithShape="0">
              <a:prstClr val="black">
                <a:alpha val="40000"/>
              </a:prstClr>
            </a:outerShdw>
          </a:effectLst>
        </p:spPr>
      </p:pic>
      <p:sp>
        <p:nvSpPr>
          <p:cNvPr id="16" name="Retângulo de cantos arredondados 15">
            <a:hlinkClick r:id="rId9"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a:hlinkClick r:id="rId10"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11"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1"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931842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4917251" y="2378400"/>
            <a:ext cx="7005758" cy="2693045"/>
          </a:xfrm>
          <a:prstGeom prst="rect">
            <a:avLst/>
          </a:prstGeom>
          <a:noFill/>
        </p:spPr>
        <p:txBody>
          <a:bodyPr wrap="square" rtlCol="0">
            <a:spAutoFit/>
          </a:bodyPr>
          <a:lstStyle/>
          <a:p>
            <a:pPr algn="just"/>
            <a:r>
              <a:rPr lang="es-ES" sz="1100" dirty="0">
                <a:latin typeface="Century Gothic" panose="020B0502020202020204" pitchFamily="34" charset="0"/>
              </a:rPr>
              <a:t>La Revista Ecología Aplicada, es un medio de expresión genuino de la ciencia de la Ecología para investigadores peruanos y extranjeros, el concepto de esta revista reúne todas las características principales para cumplir la función de la comunicación científica: la calidad, el registro para la protección de los derechos de autor, al conocimiento revelado con los resultados de la investigación y la función de archivo relacionada con el almacenamiento, accesibilidad que aseguran la estabilidad de la información. Constituye un espacio para la discusión y la publicación de los avances de los trabajos científicos o técnicos en Ecología  y la problemática ambiental que pueden ser divulgados como artículos originales, notas científicas y artículos de revisión, que  son sometidos al arbitraje y revisión por pares. Los artículos enviados para su publicación son reportes originales, que no han sido publicados en ningún otro medio de comunicación, y que no serán ni han sido enviados para su publicación a algún otro </a:t>
            </a:r>
            <a:r>
              <a:rPr lang="es-ES" sz="1100" dirty="0" smtClean="0">
                <a:latin typeface="Century Gothic" panose="020B0502020202020204" pitchFamily="34" charset="0"/>
              </a:rPr>
              <a:t>medio. </a:t>
            </a:r>
            <a:r>
              <a:rPr lang="pt-BR" sz="1100" b="1" dirty="0">
                <a:latin typeface="Century Gothic" panose="020B0502020202020204" pitchFamily="34" charset="0"/>
              </a:rPr>
              <a:t>Idioma: </a:t>
            </a:r>
            <a:r>
              <a:rPr lang="pt-BR" sz="1100" b="1" dirty="0" smtClean="0">
                <a:latin typeface="Century Gothic" panose="020B0502020202020204" pitchFamily="34" charset="0"/>
              </a:rPr>
              <a:t>Espanhol</a:t>
            </a:r>
            <a:endParaRPr lang="pt-BR" sz="1100" dirty="0">
              <a:latin typeface="Century Gothic" panose="020B0502020202020204" pitchFamily="34" charset="0"/>
            </a:endParaRPr>
          </a:p>
          <a:p>
            <a:pPr algn="just"/>
            <a:endParaRPr lang="pt-BR" sz="11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267077" y="142765"/>
            <a:ext cx="734367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917252" y="1367510"/>
            <a:ext cx="8019217" cy="2677656"/>
          </a:xfrm>
          <a:prstGeom prst="rect">
            <a:avLst/>
          </a:prstGeom>
          <a:noFill/>
        </p:spPr>
        <p:txBody>
          <a:bodyPr wrap="square" rtlCol="0">
            <a:spAutoFit/>
          </a:bodyPr>
          <a:lstStyle/>
          <a:p>
            <a:r>
              <a:rPr lang="pt-BR" b="1" dirty="0" err="1" smtClean="0"/>
              <a:t>Ecología</a:t>
            </a:r>
            <a:r>
              <a:rPr lang="pt-BR" b="1" dirty="0" smtClean="0"/>
              <a:t> Aplicada</a:t>
            </a:r>
            <a:r>
              <a:rPr lang="pt-BR" dirty="0"/>
              <a:t>	</a:t>
            </a:r>
          </a:p>
          <a:p>
            <a:r>
              <a:rPr lang="pt-BR" dirty="0"/>
              <a:t>	</a:t>
            </a:r>
          </a:p>
          <a:p>
            <a:r>
              <a:rPr lang="pt-BR" b="1" dirty="0" smtClean="0"/>
              <a:t> </a:t>
            </a:r>
            <a:r>
              <a:rPr lang="pt-BR" dirty="0"/>
              <a:t>	</a:t>
            </a:r>
          </a:p>
          <a:p>
            <a:r>
              <a:rPr lang="pt-BR" dirty="0"/>
              <a:t>	</a:t>
            </a:r>
          </a:p>
          <a:p>
            <a:r>
              <a:rPr lang="pt-BR" dirty="0"/>
              <a:t>	</a:t>
            </a:r>
          </a:p>
          <a:p>
            <a:r>
              <a:rPr lang="pt-BR" b="1" dirty="0" smtClean="0"/>
              <a:t> </a:t>
            </a:r>
            <a:r>
              <a:rPr lang="pt-BR" dirty="0"/>
              <a:t>	</a:t>
            </a:r>
          </a:p>
          <a:p>
            <a:r>
              <a:rPr lang="pt-BR" dirty="0"/>
              <a:t>	</a:t>
            </a:r>
          </a:p>
          <a:p>
            <a:r>
              <a:rPr lang="pt-BR" dirty="0"/>
              <a:t>	</a:t>
            </a:r>
          </a:p>
        </p:txBody>
      </p:sp>
      <p:sp>
        <p:nvSpPr>
          <p:cNvPr id="5" name="CaixaDeTexto 4"/>
          <p:cNvSpPr txBox="1"/>
          <p:nvPr/>
        </p:nvSpPr>
        <p:spPr>
          <a:xfrm>
            <a:off x="4917253" y="1851086"/>
            <a:ext cx="1034514" cy="415498"/>
          </a:xfrm>
          <a:prstGeom prst="rect">
            <a:avLst/>
          </a:prstGeom>
          <a:noFill/>
        </p:spPr>
        <p:txBody>
          <a:bodyPr wrap="none" rtlCol="0">
            <a:spAutoFit/>
          </a:bodyPr>
          <a:lstStyle/>
          <a:p>
            <a:r>
              <a:rPr lang="pt-BR" dirty="0" smtClean="0"/>
              <a:t>Sinopse</a:t>
            </a:r>
            <a:endParaRPr lang="pt-BR" dirty="0"/>
          </a:p>
        </p:txBody>
      </p:sp>
      <p:sp>
        <p:nvSpPr>
          <p:cNvPr id="6" name="Retângulo de cantos arredondados 5">
            <a:hlinkClick r:id="rId3"/>
          </p:cNvPr>
          <p:cNvSpPr/>
          <p:nvPr/>
        </p:nvSpPr>
        <p:spPr>
          <a:xfrm>
            <a:off x="4949995" y="457962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8" name="Picture 2" descr="http://ornithologyexchange.org/forums/uploads/31d6203b2fb03eac307edf810c0c27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156" y="1279557"/>
            <a:ext cx="2673842" cy="3791888"/>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tângulo 9"/>
          <p:cNvSpPr/>
          <p:nvPr/>
        </p:nvSpPr>
        <p:spPr>
          <a:xfrm>
            <a:off x="1930156" y="5610150"/>
            <a:ext cx="2367058" cy="3222502"/>
          </a:xfrm>
          <a:prstGeom prst="rect">
            <a:avLst/>
          </a:prstGeom>
          <a:solidFill>
            <a:srgbClr val="20221F"/>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2" descr="http://www.abes-dn.org.br/publicacoes/engenharia/caparesa.jpg"/>
          <p:cNvPicPr>
            <a:picLocks noChangeAspect="1" noChangeArrowheads="1"/>
          </p:cNvPicPr>
          <p:nvPr/>
        </p:nvPicPr>
        <p:blipFill>
          <a:blip r:embed="rId5"/>
          <a:srcRect/>
          <a:stretch>
            <a:fillRect/>
          </a:stretch>
        </p:blipFill>
        <p:spPr bwMode="auto">
          <a:xfrm>
            <a:off x="1930157" y="5610149"/>
            <a:ext cx="2367058" cy="610957"/>
          </a:xfrm>
          <a:prstGeom prst="rect">
            <a:avLst/>
          </a:prstGeom>
          <a:noFill/>
        </p:spPr>
      </p:pic>
      <p:sp>
        <p:nvSpPr>
          <p:cNvPr id="16" name="CaixaDeTexto 15"/>
          <p:cNvSpPr txBox="1"/>
          <p:nvPr/>
        </p:nvSpPr>
        <p:spPr>
          <a:xfrm>
            <a:off x="4829020" y="6460694"/>
            <a:ext cx="7005758" cy="615553"/>
          </a:xfrm>
          <a:prstGeom prst="rect">
            <a:avLst/>
          </a:prstGeom>
          <a:noFill/>
        </p:spPr>
        <p:txBody>
          <a:bodyPr wrap="square" rtlCol="0">
            <a:spAutoFit/>
          </a:bodyPr>
          <a:lstStyle/>
          <a:p>
            <a:pPr algn="just"/>
            <a:r>
              <a:rPr lang="pt-BR" sz="1100" dirty="0"/>
              <a:t>A Revista Engenharia Sanitária e Ambiental tem por objetivo a publicação de contribuições técnicas e científicas originais nas áreas de saneamento e do meio ambiente e em suas interfaces.  </a:t>
            </a:r>
          </a:p>
          <a:p>
            <a:pPr algn="just"/>
            <a:r>
              <a:rPr lang="pt-BR" sz="1100" b="1" dirty="0" smtClean="0">
                <a:latin typeface="Century Gothic" panose="020B0502020202020204" pitchFamily="34" charset="0"/>
              </a:rPr>
              <a:t>Idioma</a:t>
            </a:r>
            <a:r>
              <a:rPr lang="pt-BR" sz="1100" b="1" dirty="0">
                <a:latin typeface="Century Gothic" panose="020B0502020202020204" pitchFamily="34" charset="0"/>
              </a:rPr>
              <a:t>: </a:t>
            </a:r>
            <a:r>
              <a:rPr lang="pt-BR" sz="1100" b="1" dirty="0" smtClean="0">
                <a:latin typeface="Century Gothic" panose="020B0502020202020204" pitchFamily="34" charset="0"/>
              </a:rPr>
              <a:t>Português</a:t>
            </a:r>
            <a:r>
              <a:rPr lang="pt-BR" sz="1200" dirty="0"/>
              <a:t>	</a:t>
            </a:r>
          </a:p>
        </p:txBody>
      </p:sp>
      <p:sp>
        <p:nvSpPr>
          <p:cNvPr id="17" name="CaixaDeTexto 16"/>
          <p:cNvSpPr txBox="1"/>
          <p:nvPr/>
        </p:nvSpPr>
        <p:spPr>
          <a:xfrm>
            <a:off x="4829021" y="5449804"/>
            <a:ext cx="8019217" cy="1384995"/>
          </a:xfrm>
          <a:prstGeom prst="rect">
            <a:avLst/>
          </a:prstGeom>
          <a:noFill/>
        </p:spPr>
        <p:txBody>
          <a:bodyPr wrap="square" rtlCol="0">
            <a:spAutoFit/>
          </a:bodyPr>
          <a:lstStyle/>
          <a:p>
            <a:r>
              <a:rPr lang="pt-BR" b="1" dirty="0" smtClean="0"/>
              <a:t>Engenharia Sanitária Ambiental</a:t>
            </a:r>
            <a:r>
              <a:rPr lang="pt-BR" dirty="0"/>
              <a:t>	</a:t>
            </a:r>
          </a:p>
          <a:p>
            <a:r>
              <a:rPr lang="pt-BR" dirty="0"/>
              <a:t>	</a:t>
            </a:r>
          </a:p>
          <a:p>
            <a:r>
              <a:rPr lang="pt-BR" b="1" dirty="0" smtClean="0"/>
              <a:t> </a:t>
            </a:r>
            <a:r>
              <a:rPr lang="pt-BR" dirty="0"/>
              <a:t>	</a:t>
            </a:r>
          </a:p>
          <a:p>
            <a:r>
              <a:rPr lang="pt-BR" dirty="0"/>
              <a:t>	</a:t>
            </a:r>
          </a:p>
        </p:txBody>
      </p:sp>
      <p:sp>
        <p:nvSpPr>
          <p:cNvPr id="18" name="CaixaDeTexto 17"/>
          <p:cNvSpPr txBox="1"/>
          <p:nvPr/>
        </p:nvSpPr>
        <p:spPr>
          <a:xfrm>
            <a:off x="4829022" y="5933380"/>
            <a:ext cx="1034514" cy="415498"/>
          </a:xfrm>
          <a:prstGeom prst="rect">
            <a:avLst/>
          </a:prstGeom>
          <a:noFill/>
        </p:spPr>
        <p:txBody>
          <a:bodyPr wrap="none" rtlCol="0">
            <a:spAutoFit/>
          </a:bodyPr>
          <a:lstStyle/>
          <a:p>
            <a:r>
              <a:rPr lang="pt-BR" dirty="0" smtClean="0"/>
              <a:t>Sinopse</a:t>
            </a:r>
            <a:endParaRPr lang="pt-BR" dirty="0"/>
          </a:p>
        </p:txBody>
      </p:sp>
      <p:sp>
        <p:nvSpPr>
          <p:cNvPr id="19" name="Retângulo de cantos arredondados 18">
            <a:hlinkClick r:id="rId6"/>
          </p:cNvPr>
          <p:cNvSpPr/>
          <p:nvPr/>
        </p:nvSpPr>
        <p:spPr>
          <a:xfrm>
            <a:off x="4828075" y="731837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de cantos arredondados 19">
            <a:hlinkClick r:id="rId7"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1" name="Retângulo de cantos arredondados 20">
            <a:hlinkClick r:id="rId8"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2" name="Retângulo de cantos arredondados 21">
            <a:hlinkClick r:id="rId9"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952029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267077" y="142765"/>
            <a:ext cx="734367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917251" y="2378400"/>
            <a:ext cx="7005758" cy="2508379"/>
          </a:xfrm>
          <a:prstGeom prst="rect">
            <a:avLst/>
          </a:prstGeom>
          <a:noFill/>
        </p:spPr>
        <p:txBody>
          <a:bodyPr wrap="square" rtlCol="0">
            <a:spAutoFit/>
          </a:bodyPr>
          <a:lstStyle/>
          <a:p>
            <a:pPr algn="just"/>
            <a:r>
              <a:rPr lang="es-ES" sz="1100" dirty="0">
                <a:latin typeface="Century Gothic" panose="020B0502020202020204" pitchFamily="34" charset="0"/>
              </a:rPr>
              <a:t>La revista </a:t>
            </a:r>
            <a:r>
              <a:rPr lang="es-ES" sz="1100" dirty="0" err="1">
                <a:latin typeface="Century Gothic" panose="020B0502020202020204" pitchFamily="34" charset="0"/>
              </a:rPr>
              <a:t>Oculum</a:t>
            </a:r>
            <a:r>
              <a:rPr lang="es-ES" sz="1100" dirty="0">
                <a:latin typeface="Century Gothic" panose="020B0502020202020204" pitchFamily="34" charset="0"/>
              </a:rPr>
              <a:t> </a:t>
            </a:r>
            <a:r>
              <a:rPr lang="es-ES" sz="1100" dirty="0" err="1">
                <a:latin typeface="Century Gothic" panose="020B0502020202020204" pitchFamily="34" charset="0"/>
              </a:rPr>
              <a:t>Ensaios</a:t>
            </a:r>
            <a:r>
              <a:rPr lang="es-ES" sz="1100" dirty="0">
                <a:latin typeface="Century Gothic" panose="020B0502020202020204" pitchFamily="34" charset="0"/>
              </a:rPr>
              <a:t> tiene por misión publicar resultados de investigaciones originales sobre arquitectura y urbanismo. Dirigida para el público académico de los programas de posgrado en arquitectura y urbanismo y de planeamiento urbano y regional, así como para los alumnos y profesores de las facultades de arquitectura y urbanismo del País. Tiene por objetivo ser un vehículo de divulgación de un debate cualificado de las cuestiones emergentes en el campo de proyectos de arquitectura, de historia de la ciudad y de urbanismo, de los procesos de recualificación y gestión de la ciudad, de administración pública de los espacios construidos y de las cuestiones relativas al planeamiento, incluyendo aquí las reflexiones contemporáneas sobre el medio ambiente, el patrimonio histórico y la participación ciudadana en estos procesos </a:t>
            </a:r>
            <a:r>
              <a:rPr lang="pt-BR" sz="1100" dirty="0">
                <a:latin typeface="Century Gothic" panose="020B0502020202020204" pitchFamily="34" charset="0"/>
              </a:rPr>
              <a:t> </a:t>
            </a:r>
          </a:p>
          <a:p>
            <a:pPr algn="just"/>
            <a:r>
              <a:rPr lang="pt-BR" sz="1100" b="1" dirty="0" smtClean="0">
                <a:latin typeface="Century Gothic" panose="020B0502020202020204" pitchFamily="34" charset="0"/>
              </a:rPr>
              <a:t>Idioma</a:t>
            </a:r>
            <a:r>
              <a:rPr lang="pt-BR" sz="1100" b="1" dirty="0">
                <a:latin typeface="Century Gothic" panose="020B0502020202020204" pitchFamily="34" charset="0"/>
              </a:rPr>
              <a:t>: </a:t>
            </a:r>
            <a:r>
              <a:rPr lang="pt-BR" sz="1100" b="1" dirty="0" smtClean="0">
                <a:latin typeface="Century Gothic" panose="020B0502020202020204" pitchFamily="34" charset="0"/>
              </a:rPr>
              <a:t>Espanhol</a:t>
            </a:r>
            <a:endParaRPr lang="pt-BR" sz="1100" dirty="0">
              <a:latin typeface="Century Gothic" panose="020B0502020202020204" pitchFamily="34" charset="0"/>
            </a:endParaRPr>
          </a:p>
          <a:p>
            <a:pPr algn="just"/>
            <a:endParaRPr lang="pt-BR" sz="11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5" name="CaixaDeTexto 4"/>
          <p:cNvSpPr txBox="1"/>
          <p:nvPr/>
        </p:nvSpPr>
        <p:spPr>
          <a:xfrm>
            <a:off x="4917253" y="1851086"/>
            <a:ext cx="1034514" cy="415498"/>
          </a:xfrm>
          <a:prstGeom prst="rect">
            <a:avLst/>
          </a:prstGeom>
          <a:noFill/>
        </p:spPr>
        <p:txBody>
          <a:bodyPr wrap="none" rtlCol="0">
            <a:spAutoFit/>
          </a:bodyPr>
          <a:lstStyle/>
          <a:p>
            <a:r>
              <a:rPr lang="pt-BR" dirty="0" smtClean="0"/>
              <a:t>Sinopse</a:t>
            </a:r>
            <a:endParaRPr lang="pt-BR" dirty="0"/>
          </a:p>
        </p:txBody>
      </p:sp>
      <p:sp>
        <p:nvSpPr>
          <p:cNvPr id="6" name="Retângulo de cantos arredondados 5">
            <a:hlinkClick r:id="rId3"/>
          </p:cNvPr>
          <p:cNvSpPr/>
          <p:nvPr/>
        </p:nvSpPr>
        <p:spPr>
          <a:xfrm>
            <a:off x="4971440" y="435767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829020" y="6460694"/>
            <a:ext cx="7005758" cy="615553"/>
          </a:xfrm>
          <a:prstGeom prst="rect">
            <a:avLst/>
          </a:prstGeom>
          <a:noFill/>
        </p:spPr>
        <p:txBody>
          <a:bodyPr wrap="square" rtlCol="0">
            <a:spAutoFit/>
          </a:bodyPr>
          <a:lstStyle/>
          <a:p>
            <a:pPr algn="just"/>
            <a:r>
              <a:rPr lang="pt-BR" sz="1100" dirty="0">
                <a:latin typeface="Century Gothic" panose="020B0502020202020204" pitchFamily="34" charset="0"/>
              </a:rPr>
              <a:t>A revista Águas Subterrâneas é uma publicação da Associação Brasileira de Águas Subterrâneas - ABAS - para divulgação de artigos científicos sobre Hidrogeologia e outros temas pertinentes. É de LIVRE acesso a todos os interessados </a:t>
            </a:r>
            <a:r>
              <a:rPr lang="pt-BR" sz="1100" b="1" dirty="0" smtClean="0">
                <a:latin typeface="Century Gothic" panose="020B0502020202020204" pitchFamily="34" charset="0"/>
              </a:rPr>
              <a:t>Idioma</a:t>
            </a:r>
            <a:r>
              <a:rPr lang="pt-BR" sz="1100" b="1" dirty="0">
                <a:latin typeface="Century Gothic" panose="020B0502020202020204" pitchFamily="34" charset="0"/>
              </a:rPr>
              <a:t>: </a:t>
            </a:r>
            <a:r>
              <a:rPr lang="pt-BR" sz="1100" b="1" dirty="0" smtClean="0">
                <a:latin typeface="Century Gothic" panose="020B0502020202020204" pitchFamily="34" charset="0"/>
              </a:rPr>
              <a:t>Português</a:t>
            </a:r>
            <a:r>
              <a:rPr lang="pt-BR" sz="1200" dirty="0"/>
              <a:t>	</a:t>
            </a:r>
          </a:p>
        </p:txBody>
      </p:sp>
      <p:sp>
        <p:nvSpPr>
          <p:cNvPr id="10" name="CaixaDeTexto 9"/>
          <p:cNvSpPr txBox="1"/>
          <p:nvPr/>
        </p:nvSpPr>
        <p:spPr>
          <a:xfrm>
            <a:off x="4829021" y="5449804"/>
            <a:ext cx="8019217" cy="415498"/>
          </a:xfrm>
          <a:prstGeom prst="rect">
            <a:avLst/>
          </a:prstGeom>
          <a:noFill/>
        </p:spPr>
        <p:txBody>
          <a:bodyPr wrap="square" rtlCol="0">
            <a:spAutoFit/>
          </a:bodyPr>
          <a:lstStyle/>
          <a:p>
            <a:r>
              <a:rPr lang="pt-BR" b="1" dirty="0" smtClean="0"/>
              <a:t>Revista Águas Subterrâneas</a:t>
            </a:r>
            <a:r>
              <a:rPr lang="pt-BR" dirty="0"/>
              <a:t>	</a:t>
            </a:r>
          </a:p>
        </p:txBody>
      </p:sp>
      <p:sp>
        <p:nvSpPr>
          <p:cNvPr id="11" name="CaixaDeTexto 10"/>
          <p:cNvSpPr txBox="1"/>
          <p:nvPr/>
        </p:nvSpPr>
        <p:spPr>
          <a:xfrm>
            <a:off x="4829022" y="5933380"/>
            <a:ext cx="1034514" cy="415498"/>
          </a:xfrm>
          <a:prstGeom prst="rect">
            <a:avLst/>
          </a:prstGeom>
          <a:noFill/>
        </p:spPr>
        <p:txBody>
          <a:bodyPr wrap="none" rtlCol="0">
            <a:spAutoFit/>
          </a:bodyPr>
          <a:lstStyle/>
          <a:p>
            <a:r>
              <a:rPr lang="pt-BR" dirty="0" smtClean="0"/>
              <a:t>Sinopse</a:t>
            </a:r>
            <a:endParaRPr lang="pt-BR" dirty="0"/>
          </a:p>
        </p:txBody>
      </p:sp>
      <p:sp>
        <p:nvSpPr>
          <p:cNvPr id="12" name="Retângulo de cantos arredondados 11">
            <a:hlinkClick r:id="rId4"/>
          </p:cNvPr>
          <p:cNvSpPr/>
          <p:nvPr/>
        </p:nvSpPr>
        <p:spPr>
          <a:xfrm>
            <a:off x="4828075" y="731837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CaixaDeTexto 12"/>
          <p:cNvSpPr txBox="1"/>
          <p:nvPr/>
        </p:nvSpPr>
        <p:spPr>
          <a:xfrm>
            <a:off x="4917252" y="1367510"/>
            <a:ext cx="8019217" cy="415498"/>
          </a:xfrm>
          <a:prstGeom prst="rect">
            <a:avLst/>
          </a:prstGeom>
          <a:noFill/>
        </p:spPr>
        <p:txBody>
          <a:bodyPr wrap="square" rtlCol="0">
            <a:spAutoFit/>
          </a:bodyPr>
          <a:lstStyle/>
          <a:p>
            <a:r>
              <a:rPr lang="pt-BR" b="1" dirty="0" err="1" smtClean="0"/>
              <a:t>Oculum</a:t>
            </a:r>
            <a:r>
              <a:rPr lang="pt-BR" b="1" dirty="0" smtClean="0"/>
              <a:t> Ensaios</a:t>
            </a:r>
            <a:r>
              <a:rPr lang="pt-BR" dirty="0"/>
              <a:t>	</a:t>
            </a:r>
          </a:p>
        </p:txBody>
      </p:sp>
      <p:pic>
        <p:nvPicPr>
          <p:cNvPr id="14" name="Picture 2" descr="http://2.bp.blogspot.com/-NQ5LhSyf62E/URJG-xIZ4MI/AAAAAAAAA3o/BGSp-Ip0QBQ/s320/Digitalizar0021.jpg"/>
          <p:cNvPicPr>
            <a:picLocks noChangeAspect="1" noChangeArrowheads="1"/>
          </p:cNvPicPr>
          <p:nvPr/>
        </p:nvPicPr>
        <p:blipFill>
          <a:blip r:embed="rId5"/>
          <a:srcRect/>
          <a:stretch>
            <a:fillRect/>
          </a:stretch>
        </p:blipFill>
        <p:spPr bwMode="auto">
          <a:xfrm>
            <a:off x="1956514" y="1463119"/>
            <a:ext cx="2404998" cy="3420442"/>
          </a:xfrm>
          <a:prstGeom prst="rect">
            <a:avLst/>
          </a:prstGeom>
          <a:noFill/>
          <a:effectLst>
            <a:outerShdw blurRad="50800" dist="38100" dir="8100000" algn="tr" rotWithShape="0">
              <a:prstClr val="black">
                <a:alpha val="40000"/>
              </a:prstClr>
            </a:outerShdw>
          </a:effectLst>
        </p:spPr>
      </p:pic>
      <p:sp>
        <p:nvSpPr>
          <p:cNvPr id="16" name="Retângulo de cantos arredondados 15">
            <a:hlinkClick r:id="rId6"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8"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7" name="Imagem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6514" y="5449804"/>
            <a:ext cx="2404998" cy="3390178"/>
          </a:xfrm>
          <a:prstGeom prst="rect">
            <a:avLst/>
          </a:prstGeom>
        </p:spPr>
      </p:pic>
    </p:spTree>
    <p:extLst>
      <p:ext uri="{BB962C8B-B14F-4D97-AF65-F5344CB8AC3E}">
        <p14:creationId xmlns:p14="http://schemas.microsoft.com/office/powerpoint/2010/main" val="8632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6" name="Retângulo 5"/>
          <p:cNvSpPr/>
          <p:nvPr/>
        </p:nvSpPr>
        <p:spPr>
          <a:xfrm>
            <a:off x="4994196" y="142765"/>
            <a:ext cx="3089308" cy="830997"/>
          </a:xfrm>
          <a:prstGeom prst="rect">
            <a:avLst/>
          </a:prstGeom>
        </p:spPr>
        <p:txBody>
          <a:bodyPr wrap="none">
            <a:spAutoFit/>
          </a:bodyPr>
          <a:lstStyle/>
          <a:p>
            <a:pPr algn="ctr"/>
            <a:r>
              <a:rPr lang="pt-BR" sz="4800" dirty="0">
                <a:ln w="0"/>
                <a:effectLst>
                  <a:outerShdw blurRad="38100" dist="19050" dir="2700000" algn="tl" rotWithShape="0">
                    <a:schemeClr val="dk1">
                      <a:alpha val="40000"/>
                    </a:schemeClr>
                  </a:outerShdw>
                </a:effectLst>
                <a:latin typeface="Century Gothic" panose="020B0502020202020204" pitchFamily="34" charset="0"/>
              </a:rPr>
              <a:t>Alimentos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Retângulo 6"/>
          <p:cNvSpPr/>
          <p:nvPr/>
        </p:nvSpPr>
        <p:spPr>
          <a:xfrm>
            <a:off x="1890894" y="1173791"/>
            <a:ext cx="2701654" cy="3591355"/>
          </a:xfrm>
          <a:prstGeom prst="rect">
            <a:avLst/>
          </a:prstGeom>
          <a:solidFill>
            <a:schemeClr val="accent3">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980" y="2538886"/>
            <a:ext cx="2380738" cy="587249"/>
          </a:xfrm>
          <a:prstGeom prst="rect">
            <a:avLst/>
          </a:prstGeom>
        </p:spPr>
      </p:pic>
      <p:sp>
        <p:nvSpPr>
          <p:cNvPr id="9" name="CaixaDeTexto 8"/>
          <p:cNvSpPr txBox="1"/>
          <p:nvPr/>
        </p:nvSpPr>
        <p:spPr>
          <a:xfrm>
            <a:off x="4892873" y="1104747"/>
            <a:ext cx="4493538" cy="415498"/>
          </a:xfrm>
          <a:prstGeom prst="rect">
            <a:avLst/>
          </a:prstGeom>
          <a:noFill/>
        </p:spPr>
        <p:txBody>
          <a:bodyPr wrap="none" rtlCol="0">
            <a:spAutoFit/>
          </a:bodyPr>
          <a:lstStyle/>
          <a:p>
            <a:r>
              <a:rPr lang="en-US" b="1" dirty="0"/>
              <a:t>Brazilian Journal of Food Technology </a:t>
            </a:r>
            <a:r>
              <a:rPr lang="en-US" dirty="0"/>
              <a:t>	</a:t>
            </a:r>
          </a:p>
        </p:txBody>
      </p:sp>
      <p:sp>
        <p:nvSpPr>
          <p:cNvPr id="10" name="CaixaDeTexto 9"/>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11" name="CaixaDeTexto 10"/>
          <p:cNvSpPr txBox="1"/>
          <p:nvPr/>
        </p:nvSpPr>
        <p:spPr>
          <a:xfrm>
            <a:off x="4892873" y="1935241"/>
            <a:ext cx="5955030" cy="2954655"/>
          </a:xfrm>
          <a:prstGeom prst="rect">
            <a:avLst/>
          </a:prstGeom>
          <a:noFill/>
        </p:spPr>
        <p:txBody>
          <a:bodyPr wrap="square" rtlCol="0">
            <a:spAutoFit/>
          </a:bodyPr>
          <a:lstStyle/>
          <a:p>
            <a:pPr algn="just"/>
            <a:r>
              <a:rPr lang="pt-BR" sz="1200" dirty="0">
                <a:latin typeface="Century Gothic" panose="020B0502020202020204" pitchFamily="34" charset="0"/>
              </a:rPr>
              <a:t>A Revista </a:t>
            </a:r>
            <a:r>
              <a:rPr lang="pt-BR" sz="1200" i="1" dirty="0" err="1">
                <a:latin typeface="Century Gothic" panose="020B0502020202020204" pitchFamily="34" charset="0"/>
              </a:rPr>
              <a:t>Brazilian</a:t>
            </a:r>
            <a:r>
              <a:rPr lang="pt-BR" sz="1200" i="1" dirty="0">
                <a:latin typeface="Century Gothic" panose="020B0502020202020204" pitchFamily="34" charset="0"/>
              </a:rPr>
              <a:t> </a:t>
            </a:r>
            <a:r>
              <a:rPr lang="pt-BR" sz="1200" i="1" dirty="0" err="1">
                <a:latin typeface="Century Gothic" panose="020B0502020202020204" pitchFamily="34" charset="0"/>
              </a:rPr>
              <a:t>Journal</a:t>
            </a:r>
            <a:r>
              <a:rPr lang="pt-BR" sz="1200" i="1" dirty="0">
                <a:latin typeface="Century Gothic" panose="020B0502020202020204" pitchFamily="34" charset="0"/>
              </a:rPr>
              <a:t> </a:t>
            </a:r>
            <a:r>
              <a:rPr lang="pt-BR" sz="1200" i="1" dirty="0" err="1">
                <a:latin typeface="Century Gothic" panose="020B0502020202020204" pitchFamily="34" charset="0"/>
              </a:rPr>
              <a:t>of</a:t>
            </a:r>
            <a:r>
              <a:rPr lang="pt-BR" sz="1200" i="1" dirty="0">
                <a:latin typeface="Century Gothic" panose="020B0502020202020204" pitchFamily="34" charset="0"/>
              </a:rPr>
              <a:t> </a:t>
            </a:r>
            <a:r>
              <a:rPr lang="pt-BR" sz="1200" i="1" dirty="0" err="1">
                <a:latin typeface="Century Gothic" panose="020B0502020202020204" pitchFamily="34" charset="0"/>
              </a:rPr>
              <a:t>Food</a:t>
            </a:r>
            <a:r>
              <a:rPr lang="pt-BR" sz="1200" i="1" dirty="0">
                <a:latin typeface="Century Gothic" panose="020B0502020202020204" pitchFamily="34" charset="0"/>
              </a:rPr>
              <a:t> Technology </a:t>
            </a:r>
            <a:r>
              <a:rPr lang="pt-BR" sz="1200" dirty="0">
                <a:latin typeface="Century Gothic" panose="020B0502020202020204" pitchFamily="34" charset="0"/>
              </a:rPr>
              <a:t>(BJFT) é uma publicação eletrônica trimestral de acesso livre cujo propósito é publicar resultados de pesquisas originais que contribuam significativamente para o conhecimento nas áreas da ciência, tecnologia e engenharia de alimentos. São aceitos manuscritos de abrangência nacional e/ou internacional que apresentam novos conceitos ou abordagens experimentais e que não sejam apenas repositórios de dados científicos. Sua missão é contribuir para o desenvolvimento da Ciência e Tecnologia de Alimentos em benefício da sociedade, com a publicação e divulgação dos resultados de pesquisas originais nessa área do conhecimento. O BJFT é editado pelo Instituto de Tecnologia de Alimentos – ITAL, vinculado à Agência Paulista de Tecnologia dos Agronegócios, da Secretaria de Agricultura e Abastecimento do </a:t>
            </a:r>
            <a:r>
              <a:rPr lang="pt-BR" sz="1200" dirty="0" smtClean="0">
                <a:latin typeface="Century Gothic" panose="020B0502020202020204" pitchFamily="34" charset="0"/>
              </a:rPr>
              <a:t>Estado</a:t>
            </a:r>
            <a:r>
              <a:rPr lang="pt-BR" dirty="0">
                <a:latin typeface="Century Gothic" panose="020B0502020202020204" pitchFamily="34" charset="0"/>
              </a:rPr>
              <a:t>	</a:t>
            </a:r>
          </a:p>
          <a:p>
            <a:endParaRPr lang="pt-BR" dirty="0">
              <a:latin typeface="Century Gothic" panose="020B0502020202020204" pitchFamily="34" charset="0"/>
            </a:endParaRPr>
          </a:p>
        </p:txBody>
      </p:sp>
      <p:sp>
        <p:nvSpPr>
          <p:cNvPr id="12" name="CaixaDeTexto 11"/>
          <p:cNvSpPr txBox="1"/>
          <p:nvPr/>
        </p:nvSpPr>
        <p:spPr>
          <a:xfrm>
            <a:off x="4892873" y="4126230"/>
            <a:ext cx="2618024" cy="276999"/>
          </a:xfrm>
          <a:prstGeom prst="rect">
            <a:avLst/>
          </a:prstGeom>
          <a:noFill/>
        </p:spPr>
        <p:txBody>
          <a:bodyPr wrap="none" rtlCol="0">
            <a:spAutoFit/>
          </a:bodyPr>
          <a:lstStyle/>
          <a:p>
            <a:r>
              <a:rPr lang="pt-BR" sz="1200" dirty="0" smtClean="0">
                <a:latin typeface="Century Gothic" panose="020B0502020202020204" pitchFamily="34" charset="0"/>
              </a:rPr>
              <a:t>de São Paulo. </a:t>
            </a:r>
            <a:r>
              <a:rPr lang="pt-BR" sz="1200" b="1" dirty="0" smtClean="0">
                <a:latin typeface="Century Gothic" panose="020B0502020202020204" pitchFamily="34" charset="0"/>
              </a:rPr>
              <a:t>Idioma: Português</a:t>
            </a:r>
            <a:endParaRPr lang="pt-BR" sz="1200" b="1" dirty="0">
              <a:latin typeface="Century Gothic" panose="020B0502020202020204" pitchFamily="34" charset="0"/>
            </a:endParaRPr>
          </a:p>
        </p:txBody>
      </p:sp>
      <p:sp>
        <p:nvSpPr>
          <p:cNvPr id="13" name="Retângulo de cantos arredondados 12">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5"/>
          </p:cNvPr>
          <p:cNvSpPr/>
          <p:nvPr/>
        </p:nvSpPr>
        <p:spPr>
          <a:xfrm>
            <a:off x="4994196" y="449368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5" name="Image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9681" y="5249253"/>
            <a:ext cx="2707447" cy="3830525"/>
          </a:xfrm>
          <a:prstGeom prst="rect">
            <a:avLst/>
          </a:prstGeom>
          <a:effectLst>
            <a:outerShdw blurRad="50800" dist="38100" dir="10800000" algn="r" rotWithShape="0">
              <a:prstClr val="black">
                <a:alpha val="40000"/>
              </a:prstClr>
            </a:outerShdw>
          </a:effectLst>
        </p:spPr>
      </p:pic>
      <p:sp>
        <p:nvSpPr>
          <p:cNvPr id="16" name="CaixaDeTexto 15"/>
          <p:cNvSpPr txBox="1"/>
          <p:nvPr/>
        </p:nvSpPr>
        <p:spPr>
          <a:xfrm>
            <a:off x="4892873" y="5236814"/>
            <a:ext cx="7725192" cy="415498"/>
          </a:xfrm>
          <a:prstGeom prst="rect">
            <a:avLst/>
          </a:prstGeom>
          <a:noFill/>
        </p:spPr>
        <p:txBody>
          <a:bodyPr wrap="none" rtlCol="0">
            <a:spAutoFit/>
          </a:bodyPr>
          <a:lstStyle/>
          <a:p>
            <a:r>
              <a:rPr lang="pt-BR" b="1" dirty="0"/>
              <a:t>Boletim do Centro de Pesquisa de Processamento de Alimentos </a:t>
            </a:r>
            <a:r>
              <a:rPr lang="pt-BR" dirty="0"/>
              <a:t>	</a:t>
            </a:r>
          </a:p>
        </p:txBody>
      </p:sp>
      <p:sp>
        <p:nvSpPr>
          <p:cNvPr id="17" name="CaixaDeTexto 16"/>
          <p:cNvSpPr txBox="1"/>
          <p:nvPr/>
        </p:nvSpPr>
        <p:spPr>
          <a:xfrm>
            <a:off x="4892873" y="5720390"/>
            <a:ext cx="1034514" cy="415498"/>
          </a:xfrm>
          <a:prstGeom prst="rect">
            <a:avLst/>
          </a:prstGeom>
          <a:noFill/>
        </p:spPr>
        <p:txBody>
          <a:bodyPr wrap="none" rtlCol="0">
            <a:spAutoFit/>
          </a:bodyPr>
          <a:lstStyle/>
          <a:p>
            <a:r>
              <a:rPr lang="pt-BR" dirty="0" smtClean="0"/>
              <a:t>Sinopse</a:t>
            </a:r>
            <a:endParaRPr lang="pt-BR" dirty="0"/>
          </a:p>
        </p:txBody>
      </p:sp>
      <p:sp>
        <p:nvSpPr>
          <p:cNvPr id="18" name="CaixaDeTexto 17"/>
          <p:cNvSpPr txBox="1"/>
          <p:nvPr/>
        </p:nvSpPr>
        <p:spPr>
          <a:xfrm>
            <a:off x="4892873" y="6067308"/>
            <a:ext cx="5955030" cy="2769989"/>
          </a:xfrm>
          <a:prstGeom prst="rect">
            <a:avLst/>
          </a:prstGeom>
          <a:noFill/>
        </p:spPr>
        <p:txBody>
          <a:bodyPr wrap="square" rtlCol="0">
            <a:spAutoFit/>
          </a:bodyPr>
          <a:lstStyle/>
          <a:p>
            <a:pPr algn="just"/>
            <a:r>
              <a:rPr lang="pt-BR" sz="1200" dirty="0">
                <a:latin typeface="Century Gothic" panose="020B0502020202020204" pitchFamily="34" charset="0"/>
              </a:rPr>
              <a:t>O Boletim do CEPPA divulga trabalhos técnico-científicos inéditos (não-publicados ou submetidos a outro periódico), resultantes de pesquisas e revisões bibliográficas na área de ciência, tecnologia, engenharia de alimentos e afins. São aceitos originais em português, inglês (prioritário) e espanhol, que atendam as disposições normativas do </a:t>
            </a:r>
            <a:r>
              <a:rPr lang="pt-BR" sz="1200" dirty="0" err="1">
                <a:latin typeface="Century Gothic" panose="020B0502020202020204" pitchFamily="34" charset="0"/>
              </a:rPr>
              <a:t>peródico</a:t>
            </a:r>
            <a:r>
              <a:rPr lang="pt-BR" sz="1200" dirty="0">
                <a:latin typeface="Century Gothic" panose="020B0502020202020204" pitchFamily="34" charset="0"/>
              </a:rPr>
              <a:t>. As opiniões emitidas nos artigos são de exclusiva responsabilidade dos autores. O Boletim se reserva o direito de adaptar os originais para manter a homogeneidade da publicação, respeitando sempre o estilo do autor. Esta revista proporciona acesso publico a todo seu conteúdo, seguindo o princípio que tornar gratuito o acesso a pesquisas gera um maior intercâmbio global de conhecimento. Sua periodicidade é semestral. </a:t>
            </a:r>
            <a:r>
              <a:rPr lang="pt-BR" sz="1200" b="1" dirty="0">
                <a:latin typeface="Century Gothic" panose="020B0502020202020204" pitchFamily="34" charset="0"/>
              </a:rPr>
              <a:t>Idioma: Português </a:t>
            </a:r>
            <a:r>
              <a:rPr lang="pt-BR" sz="1200" dirty="0">
                <a:latin typeface="Century Gothic" panose="020B0502020202020204" pitchFamily="34" charset="0"/>
              </a:rPr>
              <a:t>	</a:t>
            </a:r>
          </a:p>
          <a:p>
            <a:pPr algn="just"/>
            <a:r>
              <a:rPr lang="pt-BR" dirty="0">
                <a:latin typeface="Century Gothic" panose="020B0502020202020204" pitchFamily="34" charset="0"/>
              </a:rPr>
              <a:t>	</a:t>
            </a:r>
          </a:p>
          <a:p>
            <a:endParaRPr lang="pt-BR" dirty="0">
              <a:latin typeface="Century Gothic" panose="020B0502020202020204" pitchFamily="34" charset="0"/>
            </a:endParaRPr>
          </a:p>
        </p:txBody>
      </p:sp>
      <p:sp>
        <p:nvSpPr>
          <p:cNvPr id="21" name="Retângulo de cantos arredondados 20">
            <a:hlinkClick r:id="rId7"/>
          </p:cNvPr>
          <p:cNvSpPr/>
          <p:nvPr/>
        </p:nvSpPr>
        <p:spPr>
          <a:xfrm>
            <a:off x="4994196" y="837226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2" name="Retângulo de cantos arredondados 21">
            <a:hlinkClick r:id="rId9" action="ppaction://hlinksldjump"/>
          </p:cNvPr>
          <p:cNvSpPr/>
          <p:nvPr/>
        </p:nvSpPr>
        <p:spPr>
          <a:xfrm>
            <a:off x="938641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992870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3267077" y="142765"/>
            <a:ext cx="734367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917251" y="2378400"/>
            <a:ext cx="7005758" cy="1323439"/>
          </a:xfrm>
          <a:prstGeom prst="rect">
            <a:avLst/>
          </a:prstGeom>
          <a:noFill/>
        </p:spPr>
        <p:txBody>
          <a:bodyPr wrap="square" rtlCol="0">
            <a:spAutoFit/>
          </a:bodyPr>
          <a:lstStyle/>
          <a:p>
            <a:pPr algn="just"/>
            <a:r>
              <a:rPr lang="pt-BR" sz="1100" dirty="0">
                <a:latin typeface="Century Gothic" panose="020B0502020202020204" pitchFamily="34" charset="0"/>
              </a:rPr>
              <a:t>Publica artigos científicos originais que contribuam para ampliar o conhecimento na área interdisciplinar relacionada a Ciências Ambientais e Recursos Hídricos.</a:t>
            </a:r>
            <a:r>
              <a:rPr lang="pt-BR" sz="1100" b="1" dirty="0"/>
              <a:t>	</a:t>
            </a:r>
          </a:p>
          <a:p>
            <a:pPr algn="just"/>
            <a:r>
              <a:rPr lang="pt-BR" sz="1100" b="1" dirty="0" smtClean="0">
                <a:latin typeface="Century Gothic" panose="020B0502020202020204" pitchFamily="34" charset="0"/>
              </a:rPr>
              <a:t>Idioma</a:t>
            </a:r>
            <a:r>
              <a:rPr lang="pt-BR" sz="1100" b="1" dirty="0">
                <a:latin typeface="Century Gothic" panose="020B0502020202020204" pitchFamily="34" charset="0"/>
              </a:rPr>
              <a:t>: </a:t>
            </a:r>
            <a:r>
              <a:rPr lang="pt-BR" sz="1100" b="1" dirty="0" smtClean="0">
                <a:latin typeface="Century Gothic" panose="020B0502020202020204" pitchFamily="34" charset="0"/>
              </a:rPr>
              <a:t>Português </a:t>
            </a:r>
            <a:endParaRPr lang="pt-BR" sz="1100" dirty="0">
              <a:latin typeface="Century Gothic" panose="020B0502020202020204" pitchFamily="34" charset="0"/>
            </a:endParaRPr>
          </a:p>
          <a:p>
            <a:pPr algn="just"/>
            <a:endParaRPr lang="pt-BR" sz="11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5" name="CaixaDeTexto 4"/>
          <p:cNvSpPr txBox="1"/>
          <p:nvPr/>
        </p:nvSpPr>
        <p:spPr>
          <a:xfrm>
            <a:off x="4917253" y="1851086"/>
            <a:ext cx="1034514" cy="415498"/>
          </a:xfrm>
          <a:prstGeom prst="rect">
            <a:avLst/>
          </a:prstGeom>
          <a:noFill/>
        </p:spPr>
        <p:txBody>
          <a:bodyPr wrap="none" rtlCol="0">
            <a:spAutoFit/>
          </a:bodyPr>
          <a:lstStyle/>
          <a:p>
            <a:r>
              <a:rPr lang="pt-BR" dirty="0" smtClean="0"/>
              <a:t>Sinopse</a:t>
            </a:r>
            <a:endParaRPr lang="pt-BR" dirty="0"/>
          </a:p>
        </p:txBody>
      </p:sp>
      <p:sp>
        <p:nvSpPr>
          <p:cNvPr id="6" name="Retângulo de cantos arredondados 5">
            <a:hlinkClick r:id="rId4"/>
          </p:cNvPr>
          <p:cNvSpPr/>
          <p:nvPr/>
        </p:nvSpPr>
        <p:spPr>
          <a:xfrm>
            <a:off x="5004298" y="3163331"/>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CaixaDeTexto 11"/>
          <p:cNvSpPr txBox="1"/>
          <p:nvPr/>
        </p:nvSpPr>
        <p:spPr>
          <a:xfrm>
            <a:off x="4917252" y="1367510"/>
            <a:ext cx="8019217" cy="415498"/>
          </a:xfrm>
          <a:prstGeom prst="rect">
            <a:avLst/>
          </a:prstGeom>
          <a:noFill/>
        </p:spPr>
        <p:txBody>
          <a:bodyPr wrap="square" rtlCol="0">
            <a:spAutoFit/>
          </a:bodyPr>
          <a:lstStyle/>
          <a:p>
            <a:r>
              <a:rPr lang="pt-BR" b="1" dirty="0" smtClean="0"/>
              <a:t>Revista Ambiente e Água</a:t>
            </a:r>
            <a:endParaRPr lang="pt-BR" dirty="0"/>
          </a:p>
        </p:txBody>
      </p:sp>
      <p:sp>
        <p:nvSpPr>
          <p:cNvPr id="16" name="Retângulo 15"/>
          <p:cNvSpPr/>
          <p:nvPr/>
        </p:nvSpPr>
        <p:spPr>
          <a:xfrm>
            <a:off x="1868327" y="5245628"/>
            <a:ext cx="2589371" cy="3591355"/>
          </a:xfrm>
          <a:prstGeom prst="rect">
            <a:avLst/>
          </a:prstGeom>
          <a:solidFill>
            <a:srgbClr val="00874D"/>
          </a:solidFill>
          <a:ln>
            <a:solidFill>
              <a:schemeClr val="accent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a:off x="4767142" y="5211927"/>
            <a:ext cx="7725192" cy="415498"/>
          </a:xfrm>
          <a:prstGeom prst="rect">
            <a:avLst/>
          </a:prstGeom>
          <a:noFill/>
        </p:spPr>
        <p:txBody>
          <a:bodyPr wrap="none" rtlCol="0">
            <a:spAutoFit/>
          </a:bodyPr>
          <a:lstStyle/>
          <a:p>
            <a:r>
              <a:rPr lang="pt-BR" b="1" dirty="0"/>
              <a:t>Revista Brasileira de Engenharia Agrícola e Ambiental - </a:t>
            </a:r>
            <a:r>
              <a:rPr lang="pt-BR" b="1" dirty="0" err="1"/>
              <a:t>Agriambi</a:t>
            </a:r>
            <a:r>
              <a:rPr lang="pt-BR" b="1" dirty="0"/>
              <a:t> </a:t>
            </a:r>
            <a:r>
              <a:rPr lang="pt-BR" dirty="0"/>
              <a:t>	</a:t>
            </a:r>
          </a:p>
        </p:txBody>
      </p:sp>
      <p:sp>
        <p:nvSpPr>
          <p:cNvPr id="18" name="CaixaDeTexto 17"/>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19" name="CaixaDeTexto 18"/>
          <p:cNvSpPr txBox="1"/>
          <p:nvPr/>
        </p:nvSpPr>
        <p:spPr>
          <a:xfrm>
            <a:off x="4767141" y="6042421"/>
            <a:ext cx="7005758" cy="1569660"/>
          </a:xfrm>
          <a:prstGeom prst="rect">
            <a:avLst/>
          </a:prstGeom>
          <a:noFill/>
        </p:spPr>
        <p:txBody>
          <a:bodyPr wrap="square" rtlCol="0">
            <a:spAutoFit/>
          </a:bodyPr>
          <a:lstStyle/>
          <a:p>
            <a:pPr algn="just"/>
            <a:r>
              <a:rPr lang="pt-BR" sz="1200" dirty="0">
                <a:latin typeface="Century Gothic" panose="020B0502020202020204" pitchFamily="34" charset="0"/>
              </a:rPr>
              <a:t>A </a:t>
            </a:r>
            <a:r>
              <a:rPr lang="pt-BR" sz="1200" i="1" dirty="0">
                <a:latin typeface="Century Gothic" panose="020B0502020202020204" pitchFamily="34" charset="0"/>
              </a:rPr>
              <a:t>Revista Brasileira de Engenharia Agrícola e Ambiental </a:t>
            </a:r>
            <a:r>
              <a:rPr lang="es-ES" sz="1200" dirty="0" smtClean="0">
                <a:latin typeface="Century Gothic" panose="020B0502020202020204" pitchFamily="34" charset="0"/>
              </a:rPr>
              <a:t>(</a:t>
            </a:r>
            <a:r>
              <a:rPr lang="es-ES" sz="1200" dirty="0" err="1">
                <a:latin typeface="Century Gothic" panose="020B0502020202020204" pitchFamily="34" charset="0"/>
              </a:rPr>
              <a:t>Agriambi</a:t>
            </a:r>
            <a:r>
              <a:rPr lang="es-ES" sz="1200" dirty="0">
                <a:latin typeface="Century Gothic" panose="020B0502020202020204" pitchFamily="34" charset="0"/>
              </a:rPr>
              <a:t>), periódico oficial da Asociación Latinoamericana y del </a:t>
            </a:r>
            <a:r>
              <a:rPr lang="pt-BR" sz="1200" dirty="0" smtClean="0">
                <a:latin typeface="Century Gothic" panose="020B0502020202020204" pitchFamily="34" charset="0"/>
              </a:rPr>
              <a:t>Caribe </a:t>
            </a:r>
            <a:r>
              <a:rPr lang="pt-BR" sz="1200" dirty="0">
                <a:latin typeface="Century Gothic" panose="020B0502020202020204" pitchFamily="34" charset="0"/>
              </a:rPr>
              <a:t>de </a:t>
            </a:r>
            <a:r>
              <a:rPr lang="pt-BR" sz="1200" dirty="0" err="1">
                <a:latin typeface="Century Gothic" panose="020B0502020202020204" pitchFamily="34" charset="0"/>
              </a:rPr>
              <a:t>Ingeniería</a:t>
            </a:r>
            <a:r>
              <a:rPr lang="pt-BR" sz="1200" dirty="0">
                <a:latin typeface="Century Gothic" panose="020B0502020202020204" pitchFamily="34" charset="0"/>
              </a:rPr>
              <a:t> Agrícola (ALIA), é editada mensalmente, no </a:t>
            </a:r>
            <a:r>
              <a:rPr lang="pt-BR" sz="1200" dirty="0" smtClean="0">
                <a:latin typeface="Century Gothic" panose="020B0502020202020204" pitchFamily="34" charset="0"/>
              </a:rPr>
              <a:t>formato </a:t>
            </a:r>
            <a:r>
              <a:rPr lang="pt-BR" sz="1200" dirty="0">
                <a:latin typeface="Century Gothic" panose="020B0502020202020204" pitchFamily="34" charset="0"/>
              </a:rPr>
              <a:t>eletrônico, pelo Departamento de Engenharia Agrícola </a:t>
            </a:r>
            <a:r>
              <a:rPr lang="pt-BR" sz="1200" dirty="0" smtClean="0">
                <a:latin typeface="Century Gothic" panose="020B0502020202020204" pitchFamily="34" charset="0"/>
              </a:rPr>
              <a:t>(</a:t>
            </a:r>
            <a:r>
              <a:rPr lang="pt-BR" sz="1200" dirty="0" err="1">
                <a:latin typeface="Century Gothic" panose="020B0502020202020204" pitchFamily="34" charset="0"/>
              </a:rPr>
              <a:t>DEAg</a:t>
            </a:r>
            <a:r>
              <a:rPr lang="pt-BR" sz="1200" dirty="0">
                <a:latin typeface="Century Gothic" panose="020B0502020202020204" pitchFamily="34" charset="0"/>
              </a:rPr>
              <a:t>) da Universidade Federal de Campina Grande (UFCG), </a:t>
            </a:r>
            <a:r>
              <a:rPr lang="pt-BR" sz="1200" dirty="0" smtClean="0">
                <a:latin typeface="Century Gothic" panose="020B0502020202020204" pitchFamily="34" charset="0"/>
              </a:rPr>
              <a:t>destinando-se </a:t>
            </a:r>
            <a:r>
              <a:rPr lang="pt-BR" sz="1200" dirty="0">
                <a:latin typeface="Century Gothic" panose="020B0502020202020204" pitchFamily="34" charset="0"/>
              </a:rPr>
              <a:t>à divulgação de artigos científicos originais e </a:t>
            </a:r>
            <a:r>
              <a:rPr lang="pt-BR" sz="1200" dirty="0" smtClean="0">
                <a:latin typeface="Century Gothic" panose="020B0502020202020204" pitchFamily="34" charset="0"/>
              </a:rPr>
              <a:t>inéditos</a:t>
            </a:r>
            <a:r>
              <a:rPr lang="pt-BR" sz="1200" dirty="0">
                <a:latin typeface="Century Gothic" panose="020B0502020202020204" pitchFamily="34" charset="0"/>
              </a:rPr>
              <a:t>, elaborados em </a:t>
            </a:r>
            <a:r>
              <a:rPr lang="pt-BR" sz="1200" b="1" dirty="0">
                <a:latin typeface="Century Gothic" panose="020B0502020202020204" pitchFamily="34" charset="0"/>
              </a:rPr>
              <a:t>Português, Inglês ou Espanhol. </a:t>
            </a:r>
            <a:r>
              <a:rPr lang="pt-BR" sz="1200" dirty="0"/>
              <a:t>	</a:t>
            </a:r>
          </a:p>
          <a:p>
            <a:pPr algn="just"/>
            <a:r>
              <a:rPr lang="pt-BR" sz="1200" dirty="0">
                <a:latin typeface="Century Gothic" panose="020B0502020202020204" pitchFamily="34" charset="0"/>
              </a:rPr>
              <a:t>	</a:t>
            </a:r>
          </a:p>
          <a:p>
            <a:pPr algn="just"/>
            <a:r>
              <a:rPr lang="pt-BR" sz="1200" dirty="0"/>
              <a:t>	</a:t>
            </a:r>
          </a:p>
          <a:p>
            <a:pPr algn="just"/>
            <a:r>
              <a:rPr lang="pt-BR" sz="1200" dirty="0">
                <a:latin typeface="Century Gothic" panose="020B0502020202020204" pitchFamily="34" charset="0"/>
              </a:rPr>
              <a:t>	</a:t>
            </a:r>
          </a:p>
        </p:txBody>
      </p:sp>
      <p:sp>
        <p:nvSpPr>
          <p:cNvPr id="20" name="Retângulo de cantos arredondados 19">
            <a:hlinkClick r:id="rId5"/>
          </p:cNvPr>
          <p:cNvSpPr/>
          <p:nvPr/>
        </p:nvSpPr>
        <p:spPr>
          <a:xfrm>
            <a:off x="4860447" y="7365993"/>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1" name="Imagem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2450" y="5903252"/>
            <a:ext cx="2286000" cy="1428750"/>
          </a:xfrm>
          <a:prstGeom prst="rect">
            <a:avLst/>
          </a:prstGeom>
        </p:spPr>
      </p:pic>
      <p:sp>
        <p:nvSpPr>
          <p:cNvPr id="22" name="Retângulo de cantos arredondados 21">
            <a:hlinkClick r:id="rId7"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3" name="Retângulo de cantos arredondados 22">
            <a:hlinkClick r:id="rId8"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4" name="Retângulo de cantos arredondados 23">
            <a:hlinkClick r:id="rId9"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Rectangle 2"/>
          <p:cNvSpPr>
            <a:spLocks noChangeArrowheads="1"/>
          </p:cNvSpPr>
          <p:nvPr/>
        </p:nvSpPr>
        <p:spPr bwMode="auto">
          <a:xfrm>
            <a:off x="1867364" y="1367510"/>
            <a:ext cx="14160168"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endParaRPr lang="pt-BR"/>
          </a:p>
        </p:txBody>
      </p:sp>
      <p:graphicFrame>
        <p:nvGraphicFramePr>
          <p:cNvPr id="8" name="Objeto 7"/>
          <p:cNvGraphicFramePr>
            <a:graphicFrameLocks noChangeAspect="1"/>
          </p:cNvGraphicFramePr>
          <p:nvPr>
            <p:extLst>
              <p:ext uri="{D42A27DB-BD31-4B8C-83A1-F6EECF244321}">
                <p14:modId xmlns:p14="http://schemas.microsoft.com/office/powerpoint/2010/main" val="206015853"/>
              </p:ext>
            </p:extLst>
          </p:nvPr>
        </p:nvGraphicFramePr>
        <p:xfrm>
          <a:off x="1867364" y="1367509"/>
          <a:ext cx="2628160" cy="3435051"/>
        </p:xfrm>
        <a:graphic>
          <a:graphicData uri="http://schemas.openxmlformats.org/presentationml/2006/ole">
            <mc:AlternateContent xmlns:mc="http://schemas.openxmlformats.org/markup-compatibility/2006">
              <mc:Choice xmlns:v="urn:schemas-microsoft-com:vml" Requires="v">
                <p:oleObj spid="_x0000_s3086" r:id="rId10" imgW="1771429" imgH="2572109" progId="MSPhotoEd.3">
                  <p:embed/>
                </p:oleObj>
              </mc:Choice>
              <mc:Fallback>
                <p:oleObj r:id="rId10" imgW="1771429" imgH="2572109" progId="MSPhotoEd.3">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364" y="1367509"/>
                        <a:ext cx="2628160" cy="3435051"/>
                      </a:xfrm>
                      <a:prstGeom prst="rect">
                        <a:avLst/>
                      </a:prstGeom>
                      <a:noFill/>
                    </p:spPr>
                  </p:pic>
                </p:oleObj>
              </mc:Fallback>
            </mc:AlternateContent>
          </a:graphicData>
        </a:graphic>
      </p:graphicFrame>
    </p:spTree>
    <p:extLst>
      <p:ext uri="{BB962C8B-B14F-4D97-AF65-F5344CB8AC3E}">
        <p14:creationId xmlns:p14="http://schemas.microsoft.com/office/powerpoint/2010/main" val="1701701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1880465" y="1300584"/>
            <a:ext cx="2367058" cy="3283015"/>
          </a:xfrm>
          <a:prstGeom prst="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3267077" y="142765"/>
            <a:ext cx="734367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917251" y="2250804"/>
            <a:ext cx="7005758" cy="2508379"/>
          </a:xfrm>
          <a:prstGeom prst="rect">
            <a:avLst/>
          </a:prstGeom>
          <a:noFill/>
        </p:spPr>
        <p:txBody>
          <a:bodyPr wrap="square" rtlCol="0">
            <a:spAutoFit/>
          </a:bodyPr>
          <a:lstStyle/>
          <a:p>
            <a:pPr algn="just"/>
            <a:r>
              <a:rPr lang="pt-BR" sz="1100" dirty="0">
                <a:latin typeface="Century Gothic" panose="020B0502020202020204" pitchFamily="34" charset="0"/>
              </a:rPr>
              <a:t>A </a:t>
            </a:r>
            <a:r>
              <a:rPr lang="pt-BR" sz="1100" b="1" dirty="0">
                <a:latin typeface="Century Gothic" panose="020B0502020202020204" pitchFamily="34" charset="0"/>
              </a:rPr>
              <a:t>Revista de Gestão Social e Ambiental - RGSA</a:t>
            </a:r>
            <a:r>
              <a:rPr lang="pt-BR" sz="1100" dirty="0">
                <a:latin typeface="Century Gothic" panose="020B0502020202020204" pitchFamily="34" charset="0"/>
              </a:rPr>
              <a:t> é uma publicação de caráter científico que visa ampliar a discussão e disseminação da temática socioambiental, resultante de pesquisas acadêmicas. Sua linha editorial está assentada em temas que dizem respeito às áreas de gestão e de política socioambientais das organizações.</a:t>
            </a:r>
          </a:p>
          <a:p>
            <a:pPr algn="just"/>
            <a:r>
              <a:rPr lang="pt-BR" sz="1100" dirty="0">
                <a:latin typeface="Century Gothic" panose="020B0502020202020204" pitchFamily="34" charset="0"/>
              </a:rPr>
              <a:t>A RGSA aceita artigos submetidos nos idiomas português, inglês e espanhol. O Comitê Científico está comprometido com o propósito de, gradativamente, desenvolver uma revista temática de alcance internacional, com a devida indexação em base de dados </a:t>
            </a:r>
            <a:r>
              <a:rPr lang="pt-BR" sz="1100" dirty="0" err="1">
                <a:latin typeface="Century Gothic" panose="020B0502020202020204" pitchFamily="34" charset="0"/>
              </a:rPr>
              <a:t>bibliométricos</a:t>
            </a:r>
            <a:r>
              <a:rPr lang="pt-BR" sz="1100" dirty="0">
                <a:latin typeface="Century Gothic" panose="020B0502020202020204" pitchFamily="34" charset="0"/>
              </a:rPr>
              <a:t>.</a:t>
            </a:r>
          </a:p>
          <a:p>
            <a:pPr algn="just"/>
            <a:r>
              <a:rPr lang="pt-BR" sz="1100" dirty="0">
                <a:latin typeface="Century Gothic" panose="020B0502020202020204" pitchFamily="34" charset="0"/>
              </a:rPr>
              <a:t>A classificação no sistema QUALIS/CAPES é B2 nas seguintes áreas: Administração, Ciências Contábeis e Turismo; Interdisciplinar; Planejamento Urbano e </a:t>
            </a:r>
            <a:r>
              <a:rPr lang="pt-BR" sz="1100" dirty="0" smtClean="0">
                <a:latin typeface="Century Gothic" panose="020B0502020202020204" pitchFamily="34" charset="0"/>
              </a:rPr>
              <a:t>Regional/Demografia. </a:t>
            </a:r>
            <a:r>
              <a:rPr lang="pt-BR" sz="1100" b="1" dirty="0" smtClean="0">
                <a:latin typeface="Century Gothic" panose="020B0502020202020204" pitchFamily="34" charset="0"/>
              </a:rPr>
              <a:t>Idioma</a:t>
            </a:r>
            <a:r>
              <a:rPr lang="pt-BR" sz="1100" b="1" dirty="0">
                <a:latin typeface="Century Gothic" panose="020B0502020202020204" pitchFamily="34" charset="0"/>
              </a:rPr>
              <a:t>: </a:t>
            </a:r>
            <a:r>
              <a:rPr lang="pt-BR" sz="1100" b="1" dirty="0" smtClean="0">
                <a:latin typeface="Century Gothic" panose="020B0502020202020204" pitchFamily="34" charset="0"/>
              </a:rPr>
              <a:t>Português </a:t>
            </a:r>
            <a:endParaRPr lang="pt-BR" sz="1100" dirty="0">
              <a:latin typeface="Century Gothic" panose="020B0502020202020204" pitchFamily="34" charset="0"/>
            </a:endParaRPr>
          </a:p>
          <a:p>
            <a:pPr algn="just"/>
            <a:endParaRPr lang="pt-BR" sz="11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7" name="CaixaDeTexto 6"/>
          <p:cNvSpPr txBox="1"/>
          <p:nvPr/>
        </p:nvSpPr>
        <p:spPr>
          <a:xfrm>
            <a:off x="4917253" y="1851086"/>
            <a:ext cx="1034514" cy="415498"/>
          </a:xfrm>
          <a:prstGeom prst="rect">
            <a:avLst/>
          </a:prstGeom>
          <a:noFill/>
        </p:spPr>
        <p:txBody>
          <a:bodyPr wrap="none" rtlCol="0">
            <a:spAutoFit/>
          </a:bodyPr>
          <a:lstStyle/>
          <a:p>
            <a:r>
              <a:rPr lang="pt-BR" dirty="0" smtClean="0"/>
              <a:t>Sinopse</a:t>
            </a:r>
            <a:endParaRPr lang="pt-BR" dirty="0"/>
          </a:p>
        </p:txBody>
      </p:sp>
      <p:sp>
        <p:nvSpPr>
          <p:cNvPr id="8" name="Retângulo de cantos arredondados 7">
            <a:hlinkClick r:id="rId3"/>
          </p:cNvPr>
          <p:cNvSpPr/>
          <p:nvPr/>
        </p:nvSpPr>
        <p:spPr>
          <a:xfrm>
            <a:off x="4983032" y="4130890"/>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CaixaDeTexto 8"/>
          <p:cNvSpPr txBox="1"/>
          <p:nvPr/>
        </p:nvSpPr>
        <p:spPr>
          <a:xfrm>
            <a:off x="4917252" y="1367510"/>
            <a:ext cx="8019217" cy="415498"/>
          </a:xfrm>
          <a:prstGeom prst="rect">
            <a:avLst/>
          </a:prstGeom>
          <a:noFill/>
        </p:spPr>
        <p:txBody>
          <a:bodyPr wrap="square" rtlCol="0">
            <a:spAutoFit/>
          </a:bodyPr>
          <a:lstStyle/>
          <a:p>
            <a:r>
              <a:rPr lang="pt-BR" b="1" dirty="0" smtClean="0"/>
              <a:t>RGSA – Revista de Gestão Social e Ambiental</a:t>
            </a:r>
            <a:endParaRPr lang="pt-BR" dirty="0"/>
          </a:p>
        </p:txBody>
      </p:sp>
      <p:sp>
        <p:nvSpPr>
          <p:cNvPr id="10" name="Retângulo 9"/>
          <p:cNvSpPr/>
          <p:nvPr/>
        </p:nvSpPr>
        <p:spPr>
          <a:xfrm>
            <a:off x="2008574" y="5388747"/>
            <a:ext cx="2367058" cy="3283015"/>
          </a:xfrm>
          <a:prstGeom prst="rect">
            <a:avLst/>
          </a:prstGeom>
          <a:solidFill>
            <a:srgbClr val="A3AE3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2" descr="Cabeçalho da página"/>
          <p:cNvPicPr>
            <a:picLocks noChangeAspect="1" noChangeArrowheads="1"/>
          </p:cNvPicPr>
          <p:nvPr/>
        </p:nvPicPr>
        <p:blipFill>
          <a:blip r:embed="rId4"/>
          <a:srcRect/>
          <a:stretch>
            <a:fillRect/>
          </a:stretch>
        </p:blipFill>
        <p:spPr bwMode="auto">
          <a:xfrm>
            <a:off x="2161143" y="2664506"/>
            <a:ext cx="1891827" cy="428338"/>
          </a:xfrm>
          <a:prstGeom prst="rect">
            <a:avLst/>
          </a:prstGeom>
          <a:noFill/>
        </p:spPr>
      </p:pic>
      <p:sp>
        <p:nvSpPr>
          <p:cNvPr id="13" name="CaixaDeTexto 12"/>
          <p:cNvSpPr txBox="1"/>
          <p:nvPr/>
        </p:nvSpPr>
        <p:spPr>
          <a:xfrm>
            <a:off x="4767142" y="5211927"/>
            <a:ext cx="3416320" cy="738664"/>
          </a:xfrm>
          <a:prstGeom prst="rect">
            <a:avLst/>
          </a:prstGeom>
          <a:noFill/>
        </p:spPr>
        <p:txBody>
          <a:bodyPr wrap="none" rtlCol="0">
            <a:spAutoFit/>
          </a:bodyPr>
          <a:lstStyle/>
          <a:p>
            <a:r>
              <a:rPr lang="pt-BR" b="1" dirty="0" smtClean="0"/>
              <a:t>Saneamento Ambiental</a:t>
            </a:r>
            <a:r>
              <a:rPr lang="pt-BR" dirty="0"/>
              <a:t>	</a:t>
            </a:r>
          </a:p>
          <a:p>
            <a:r>
              <a:rPr lang="pt-BR" dirty="0"/>
              <a:t>	</a:t>
            </a:r>
          </a:p>
        </p:txBody>
      </p:sp>
      <p:sp>
        <p:nvSpPr>
          <p:cNvPr id="14" name="CaixaDeTexto 13"/>
          <p:cNvSpPr txBox="1"/>
          <p:nvPr/>
        </p:nvSpPr>
        <p:spPr>
          <a:xfrm>
            <a:off x="4767142" y="5695503"/>
            <a:ext cx="1034514" cy="415498"/>
          </a:xfrm>
          <a:prstGeom prst="rect">
            <a:avLst/>
          </a:prstGeom>
          <a:noFill/>
        </p:spPr>
        <p:txBody>
          <a:bodyPr wrap="none" rtlCol="0">
            <a:spAutoFit/>
          </a:bodyPr>
          <a:lstStyle/>
          <a:p>
            <a:r>
              <a:rPr lang="pt-BR" dirty="0" smtClean="0"/>
              <a:t>Sinopse</a:t>
            </a:r>
            <a:endParaRPr lang="pt-BR" dirty="0"/>
          </a:p>
        </p:txBody>
      </p:sp>
      <p:sp>
        <p:nvSpPr>
          <p:cNvPr id="15" name="CaixaDeTexto 14"/>
          <p:cNvSpPr txBox="1"/>
          <p:nvPr/>
        </p:nvSpPr>
        <p:spPr>
          <a:xfrm>
            <a:off x="4767141" y="6042421"/>
            <a:ext cx="7005758" cy="1569660"/>
          </a:xfrm>
          <a:prstGeom prst="rect">
            <a:avLst/>
          </a:prstGeom>
          <a:noFill/>
        </p:spPr>
        <p:txBody>
          <a:bodyPr wrap="square" rtlCol="0">
            <a:spAutoFit/>
          </a:bodyPr>
          <a:lstStyle/>
          <a:p>
            <a:pPr algn="just"/>
            <a:r>
              <a:rPr lang="pt-BR" sz="1200" b="1" dirty="0">
                <a:latin typeface="Century Gothic" panose="020B0502020202020204" pitchFamily="34" charset="0"/>
              </a:rPr>
              <a:t>Saneamento Ambiental </a:t>
            </a:r>
            <a:r>
              <a:rPr lang="pt-BR" sz="1200" dirty="0">
                <a:latin typeface="Century Gothic" panose="020B0502020202020204" pitchFamily="34" charset="0"/>
              </a:rPr>
              <a:t>atende às necessidades de todos os profissionais que atuam nas áreas de Saneamento e Meio Ambiente, o que lhe tem assegurado liderança no mercado</a:t>
            </a:r>
            <a:r>
              <a:rPr lang="pt-BR" sz="1200" dirty="0" smtClean="0">
                <a:latin typeface="Century Gothic" panose="020B0502020202020204" pitchFamily="34" charset="0"/>
              </a:rPr>
              <a:t>. </a:t>
            </a:r>
            <a:r>
              <a:rPr lang="pt-BR" sz="1200" b="1" dirty="0"/>
              <a:t>Busque números anteriores em &lt;SA Online</a:t>
            </a:r>
            <a:r>
              <a:rPr lang="pt-BR" sz="1200" b="1" dirty="0" smtClean="0"/>
              <a:t>&gt;</a:t>
            </a:r>
            <a:r>
              <a:rPr lang="pt-BR" sz="1200" dirty="0">
                <a:latin typeface="Century Gothic" panose="020B0502020202020204" pitchFamily="34" charset="0"/>
              </a:rPr>
              <a:t> </a:t>
            </a:r>
            <a:r>
              <a:rPr lang="pt-BR" sz="1200" b="1" dirty="0">
                <a:latin typeface="Century Gothic" panose="020B0502020202020204" pitchFamily="34" charset="0"/>
              </a:rPr>
              <a:t>Idioma: Português </a:t>
            </a:r>
            <a:endParaRPr lang="pt-BR" sz="1200" dirty="0">
              <a:latin typeface="Century Gothic" panose="020B0502020202020204" pitchFamily="34" charset="0"/>
            </a:endParaRPr>
          </a:p>
          <a:p>
            <a:pPr algn="just"/>
            <a:endParaRPr lang="pt-BR" sz="1200" dirty="0">
              <a:latin typeface="Century Gothic" panose="020B0502020202020204" pitchFamily="34" charset="0"/>
            </a:endParaRPr>
          </a:p>
          <a:p>
            <a:pPr algn="just"/>
            <a:r>
              <a:rPr lang="pt-BR" sz="1200" dirty="0"/>
              <a:t>	</a:t>
            </a:r>
          </a:p>
          <a:p>
            <a:pPr algn="just"/>
            <a:r>
              <a:rPr lang="pt-BR" sz="1200" dirty="0">
                <a:latin typeface="Century Gothic" panose="020B0502020202020204" pitchFamily="34" charset="0"/>
              </a:rPr>
              <a:t>	</a:t>
            </a:r>
          </a:p>
          <a:p>
            <a:pPr algn="just"/>
            <a:r>
              <a:rPr lang="pt-BR" sz="1200" dirty="0"/>
              <a:t>	</a:t>
            </a:r>
          </a:p>
          <a:p>
            <a:pPr algn="just"/>
            <a:r>
              <a:rPr lang="pt-BR" sz="1200" dirty="0">
                <a:latin typeface="Century Gothic" panose="020B0502020202020204" pitchFamily="34" charset="0"/>
              </a:rPr>
              <a:t>	</a:t>
            </a:r>
          </a:p>
        </p:txBody>
      </p:sp>
      <p:sp>
        <p:nvSpPr>
          <p:cNvPr id="16" name="Retângulo de cantos arredondados 15">
            <a:hlinkClick r:id="rId5"/>
          </p:cNvPr>
          <p:cNvSpPr/>
          <p:nvPr/>
        </p:nvSpPr>
        <p:spPr>
          <a:xfrm>
            <a:off x="4767140" y="6950941"/>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8" name="Retângulo de cantos arredondados 17">
            <a:hlinkClick r:id="rId6"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20" name="Retângulo de cantos arredondados 19">
            <a:hlinkClick r:id="rId8"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21" name="Imagem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0465" y="5223357"/>
            <a:ext cx="2581540" cy="3458289"/>
          </a:xfrm>
          <a:prstGeom prst="rect">
            <a:avLst/>
          </a:prstGeom>
        </p:spPr>
      </p:pic>
    </p:spTree>
    <p:extLst>
      <p:ext uri="{BB962C8B-B14F-4D97-AF65-F5344CB8AC3E}">
        <p14:creationId xmlns:p14="http://schemas.microsoft.com/office/powerpoint/2010/main" val="20576979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303904" y="1447669"/>
            <a:ext cx="2367058" cy="3283015"/>
          </a:xfrm>
          <a:prstGeom prst="rect">
            <a:avLst/>
          </a:prstGeom>
          <a:solidFill>
            <a:srgbClr val="BDBEC0"/>
          </a:solidFill>
          <a:ln>
            <a:solidFill>
              <a:srgbClr val="BDBEC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3267077" y="142765"/>
            <a:ext cx="734367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Saneamento Ambiental</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599" y="2998381"/>
            <a:ext cx="1437700" cy="1307000"/>
          </a:xfrm>
          <a:prstGeom prst="rect">
            <a:avLst/>
          </a:prstGeom>
        </p:spPr>
      </p:pic>
      <p:sp>
        <p:nvSpPr>
          <p:cNvPr id="9" name="CaixaDeTexto 8"/>
          <p:cNvSpPr txBox="1"/>
          <p:nvPr/>
        </p:nvSpPr>
        <p:spPr>
          <a:xfrm>
            <a:off x="4917251" y="2250804"/>
            <a:ext cx="7005758" cy="2169825"/>
          </a:xfrm>
          <a:prstGeom prst="rect">
            <a:avLst/>
          </a:prstGeom>
          <a:noFill/>
        </p:spPr>
        <p:txBody>
          <a:bodyPr wrap="square" rtlCol="0">
            <a:spAutoFit/>
          </a:bodyPr>
          <a:lstStyle/>
          <a:p>
            <a:pPr algn="just"/>
            <a:r>
              <a:rPr lang="pt-BR" sz="1100" dirty="0">
                <a:latin typeface="Century Gothic" panose="020B0502020202020204" pitchFamily="34" charset="0"/>
              </a:rPr>
              <a:t>A </a:t>
            </a:r>
            <a:r>
              <a:rPr lang="pt-BR" sz="1100" b="1" dirty="0">
                <a:latin typeface="Century Gothic" panose="020B0502020202020204" pitchFamily="34" charset="0"/>
              </a:rPr>
              <a:t>urbe </a:t>
            </a:r>
            <a:r>
              <a:rPr lang="pt-BR" sz="1100" dirty="0">
                <a:latin typeface="Century Gothic" panose="020B0502020202020204" pitchFamily="34" charset="0"/>
              </a:rPr>
              <a:t>é uma revista de estudos urbanos, online e de acesso aberto.</a:t>
            </a:r>
          </a:p>
          <a:p>
            <a:pPr algn="just"/>
            <a:r>
              <a:rPr lang="pt-BR" sz="1100" dirty="0">
                <a:latin typeface="Century Gothic" panose="020B0502020202020204" pitchFamily="34" charset="0"/>
              </a:rPr>
              <a:t>Para abarcar a complexidade do fenômeno urbano e sua materialidade no território, a </a:t>
            </a:r>
            <a:r>
              <a:rPr lang="pt-BR" sz="1100" b="1" dirty="0">
                <a:latin typeface="Century Gothic" panose="020B0502020202020204" pitchFamily="34" charset="0"/>
              </a:rPr>
              <a:t>urbe </a:t>
            </a:r>
            <a:r>
              <a:rPr lang="pt-BR" sz="1100" dirty="0">
                <a:latin typeface="Century Gothic" panose="020B0502020202020204" pitchFamily="34" charset="0"/>
              </a:rPr>
              <a:t>publica artigos teóricos e empíricos resultantes de pesquisas originadas nas diversas áreas que formam os estudos urbanos, como planejamento urbano e regional, arquitetura e urbanismo, gestão e administração pública, políticas públicas, geografia, infraestruturas e tecnologias urbanas e meio ambiente. </a:t>
            </a:r>
          </a:p>
          <a:p>
            <a:pPr algn="just"/>
            <a:r>
              <a:rPr lang="pt-BR" sz="1100" dirty="0">
                <a:latin typeface="Century Gothic" panose="020B0502020202020204" pitchFamily="34" charset="0"/>
              </a:rPr>
              <a:t>A </a:t>
            </a:r>
            <a:r>
              <a:rPr lang="pt-BR" sz="1100" b="1" dirty="0">
                <a:latin typeface="Century Gothic" panose="020B0502020202020204" pitchFamily="34" charset="0"/>
              </a:rPr>
              <a:t>urbe </a:t>
            </a:r>
            <a:r>
              <a:rPr lang="pt-BR" sz="1100" dirty="0">
                <a:latin typeface="Century Gothic" panose="020B0502020202020204" pitchFamily="34" charset="0"/>
              </a:rPr>
              <a:t>publica artigos em português, espanhol, inglês e francês, com periodicidade quadrimestral*.</a:t>
            </a:r>
          </a:p>
          <a:p>
            <a:pPr algn="just"/>
            <a:r>
              <a:rPr lang="pt-BR" sz="1100" b="1" dirty="0" smtClean="0">
                <a:latin typeface="Century Gothic" panose="020B0502020202020204" pitchFamily="34" charset="0"/>
              </a:rPr>
              <a:t>Idioma</a:t>
            </a:r>
            <a:r>
              <a:rPr lang="pt-BR" sz="1100" b="1" dirty="0">
                <a:latin typeface="Century Gothic" panose="020B0502020202020204" pitchFamily="34" charset="0"/>
              </a:rPr>
              <a:t>: </a:t>
            </a:r>
            <a:r>
              <a:rPr lang="pt-BR" sz="1100" b="1" dirty="0" smtClean="0">
                <a:latin typeface="Century Gothic" panose="020B0502020202020204" pitchFamily="34" charset="0"/>
              </a:rPr>
              <a:t>Português </a:t>
            </a:r>
            <a:endParaRPr lang="pt-BR" sz="1100" dirty="0">
              <a:latin typeface="Century Gothic" panose="020B0502020202020204" pitchFamily="34" charset="0"/>
            </a:endParaRPr>
          </a:p>
          <a:p>
            <a:pPr algn="just"/>
            <a:endParaRPr lang="pt-BR" sz="1100" dirty="0">
              <a:latin typeface="Century Gothic" panose="020B0502020202020204" pitchFamily="34" charset="0"/>
            </a:endParaRPr>
          </a:p>
          <a:p>
            <a:pPr algn="just"/>
            <a:r>
              <a:rPr lang="pt-BR" sz="1200" dirty="0">
                <a:latin typeface="Century Gothic" panose="020B0502020202020204" pitchFamily="34" charset="0"/>
              </a:rPr>
              <a:t>	</a:t>
            </a:r>
          </a:p>
          <a:p>
            <a:pPr algn="just"/>
            <a:r>
              <a:rPr lang="pt-BR" sz="1200" dirty="0">
                <a:latin typeface="Century Gothic" panose="020B0502020202020204" pitchFamily="34" charset="0"/>
              </a:rPr>
              <a:t>	</a:t>
            </a:r>
          </a:p>
          <a:p>
            <a:r>
              <a:rPr lang="pt-BR" sz="1200" dirty="0"/>
              <a:t>	</a:t>
            </a:r>
          </a:p>
        </p:txBody>
      </p:sp>
      <p:sp>
        <p:nvSpPr>
          <p:cNvPr id="10" name="CaixaDeTexto 9"/>
          <p:cNvSpPr txBox="1"/>
          <p:nvPr/>
        </p:nvSpPr>
        <p:spPr>
          <a:xfrm>
            <a:off x="4917253" y="1851086"/>
            <a:ext cx="1034514" cy="415498"/>
          </a:xfrm>
          <a:prstGeom prst="rect">
            <a:avLst/>
          </a:prstGeom>
          <a:noFill/>
        </p:spPr>
        <p:txBody>
          <a:bodyPr wrap="none" rtlCol="0">
            <a:spAutoFit/>
          </a:bodyPr>
          <a:lstStyle/>
          <a:p>
            <a:r>
              <a:rPr lang="pt-BR" dirty="0" smtClean="0"/>
              <a:t>Sinopse</a:t>
            </a:r>
            <a:endParaRPr lang="pt-BR" dirty="0"/>
          </a:p>
        </p:txBody>
      </p:sp>
      <p:sp>
        <p:nvSpPr>
          <p:cNvPr id="11" name="Retângulo de cantos arredondados 10">
            <a:hlinkClick r:id="rId4"/>
          </p:cNvPr>
          <p:cNvSpPr/>
          <p:nvPr/>
        </p:nvSpPr>
        <p:spPr>
          <a:xfrm>
            <a:off x="4983032" y="3939501"/>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CaixaDeTexto 11"/>
          <p:cNvSpPr txBox="1"/>
          <p:nvPr/>
        </p:nvSpPr>
        <p:spPr>
          <a:xfrm>
            <a:off x="4917251" y="1370691"/>
            <a:ext cx="8019217" cy="415498"/>
          </a:xfrm>
          <a:prstGeom prst="rect">
            <a:avLst/>
          </a:prstGeom>
          <a:noFill/>
        </p:spPr>
        <p:txBody>
          <a:bodyPr wrap="square" rtlCol="0">
            <a:spAutoFit/>
          </a:bodyPr>
          <a:lstStyle/>
          <a:p>
            <a:r>
              <a:rPr lang="pt-BR" b="1" dirty="0" smtClean="0"/>
              <a:t>Urbe</a:t>
            </a:r>
            <a:endParaRPr lang="pt-BR" dirty="0"/>
          </a:p>
        </p:txBody>
      </p:sp>
      <p:sp>
        <p:nvSpPr>
          <p:cNvPr id="13" name="Retângulo de cantos arredondados 12">
            <a:hlinkClick r:id="rId5"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6"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836884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1891907" y="657115"/>
            <a:ext cx="4241867"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Material Extra</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Retângulo de cantos arredondados 5">
            <a:hlinkClick r:id="rId3" action="ppaction://hlinksldjump"/>
          </p:cNvPr>
          <p:cNvSpPr/>
          <p:nvPr/>
        </p:nvSpPr>
        <p:spPr>
          <a:xfrm>
            <a:off x="1891907" y="1832875"/>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Portais de Periódicos</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Retângulo de cantos arredondados 6">
            <a:hlinkClick r:id="rId4" action="ppaction://hlinksldjump"/>
          </p:cNvPr>
          <p:cNvSpPr/>
          <p:nvPr/>
        </p:nvSpPr>
        <p:spPr>
          <a:xfrm>
            <a:off x="1891907" y="5250548"/>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Como referenciar artigo?</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Retângulo de cantos arredondados 7">
            <a:hlinkClick r:id="rId5" action="ppaction://hlinksldjump"/>
          </p:cNvPr>
          <p:cNvSpPr/>
          <p:nvPr/>
        </p:nvSpPr>
        <p:spPr>
          <a:xfrm>
            <a:off x="1891907" y="3256894"/>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Banco de Teses</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9" name="Retângulo de cantos arredondados 8">
            <a:hlinkClick r:id="rId6" action="ppaction://hlinksldjump"/>
          </p:cNvPr>
          <p:cNvSpPr/>
          <p:nvPr/>
        </p:nvSpPr>
        <p:spPr>
          <a:xfrm>
            <a:off x="1891907" y="6663540"/>
            <a:ext cx="4808102" cy="1079256"/>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pt-BR" sz="28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Como referenciar teses?</a:t>
            </a:r>
            <a:endParaRPr lang="pt-BR"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Retângulo de cantos arredondados 9">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022417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1757461" y="782845"/>
            <a:ext cx="611096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Portal de Periódicos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6" name="Imagem 5" descr="CAPES.jpg">
            <a:hlinkClick r:id="rId3"/>
          </p:cNvPr>
          <p:cNvPicPr>
            <a:picLocks noChangeAspect="1"/>
          </p:cNvPicPr>
          <p:nvPr/>
        </p:nvPicPr>
        <p:blipFill>
          <a:blip r:embed="rId4"/>
          <a:stretch>
            <a:fillRect/>
          </a:stretch>
        </p:blipFill>
        <p:spPr>
          <a:xfrm>
            <a:off x="1899042" y="2748898"/>
            <a:ext cx="1480616" cy="1495422"/>
          </a:xfrm>
          <a:prstGeom prst="rect">
            <a:avLst/>
          </a:prstGeom>
        </p:spPr>
      </p:pic>
      <p:pic>
        <p:nvPicPr>
          <p:cNvPr id="7" name="Imagem 6" descr="scielo.jpg">
            <a:hlinkClick r:id="rId5"/>
          </p:cNvPr>
          <p:cNvPicPr>
            <a:picLocks noChangeAspect="1"/>
          </p:cNvPicPr>
          <p:nvPr/>
        </p:nvPicPr>
        <p:blipFill>
          <a:blip r:embed="rId6"/>
          <a:stretch>
            <a:fillRect/>
          </a:stretch>
        </p:blipFill>
        <p:spPr>
          <a:xfrm>
            <a:off x="5292090" y="5297402"/>
            <a:ext cx="1881192" cy="1396423"/>
          </a:xfrm>
          <a:prstGeom prst="rect">
            <a:avLst/>
          </a:prstGeom>
        </p:spPr>
      </p:pic>
      <p:pic>
        <p:nvPicPr>
          <p:cNvPr id="8" name="Imagem 7" descr="latindex.jpg">
            <a:hlinkClick r:id="rId7"/>
          </p:cNvPr>
          <p:cNvPicPr>
            <a:picLocks noChangeAspect="1"/>
          </p:cNvPicPr>
          <p:nvPr/>
        </p:nvPicPr>
        <p:blipFill>
          <a:blip r:embed="rId8" cstate="print"/>
          <a:stretch>
            <a:fillRect/>
          </a:stretch>
        </p:blipFill>
        <p:spPr>
          <a:xfrm>
            <a:off x="5166830" y="2851631"/>
            <a:ext cx="2428892" cy="1293306"/>
          </a:xfrm>
          <a:prstGeom prst="rect">
            <a:avLst/>
          </a:prstGeom>
        </p:spPr>
      </p:pic>
      <p:pic>
        <p:nvPicPr>
          <p:cNvPr id="9" name="Picture 2" descr="http://upload.wikimedia.org/wikipedia/commons/thumb/a/a9/Universidade_de_Caxias_do_Sul.jpg/250px-Universidade_de_Caxias_do_Sul.jpg">
            <a:hlinkClick r:id="rId9"/>
          </p:cNvPr>
          <p:cNvPicPr>
            <a:picLocks noChangeAspect="1" noChangeArrowheads="1"/>
          </p:cNvPicPr>
          <p:nvPr/>
        </p:nvPicPr>
        <p:blipFill>
          <a:blip r:embed="rId10"/>
          <a:srcRect/>
          <a:stretch>
            <a:fillRect/>
          </a:stretch>
        </p:blipFill>
        <p:spPr bwMode="auto">
          <a:xfrm>
            <a:off x="2067846" y="5646829"/>
            <a:ext cx="1143008" cy="1046996"/>
          </a:xfrm>
          <a:prstGeom prst="rect">
            <a:avLst/>
          </a:prstGeom>
          <a:noFill/>
        </p:spPr>
      </p:pic>
      <p:sp>
        <p:nvSpPr>
          <p:cNvPr id="14" name="Retângulo de cantos arredondados 13">
            <a:hlinkClick r:id="rId11" action="ppaction://hlinksldjump"/>
          </p:cNvPr>
          <p:cNvSpPr/>
          <p:nvPr/>
        </p:nvSpPr>
        <p:spPr>
          <a:xfrm>
            <a:off x="9779321"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a:hlinkClick r:id="rId12" action="ppaction://hlinksldjump"/>
          </p:cNvPr>
          <p:cNvSpPr/>
          <p:nvPr/>
        </p:nvSpPr>
        <p:spPr>
          <a:xfrm>
            <a:off x="6625356"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“Material Extra”</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7424191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2393856" y="782845"/>
            <a:ext cx="4838184"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Banco de Teses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Retângulo de cantos arredondados 5">
            <a:hlinkClick r:id="rId3" action="ppaction://hlinksldjump"/>
          </p:cNvPr>
          <p:cNvSpPr/>
          <p:nvPr/>
        </p:nvSpPr>
        <p:spPr>
          <a:xfrm>
            <a:off x="9779321"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Retângulo de cantos arredondados 6">
            <a:hlinkClick r:id="rId4" action="ppaction://hlinksldjump"/>
          </p:cNvPr>
          <p:cNvSpPr/>
          <p:nvPr/>
        </p:nvSpPr>
        <p:spPr>
          <a:xfrm>
            <a:off x="6625356"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“Material Extra”</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8" name="Imagem 7" descr="usp.png">
            <a:hlinkClick r:id="rId5"/>
          </p:cNvPr>
          <p:cNvPicPr>
            <a:picLocks noChangeAspect="1"/>
          </p:cNvPicPr>
          <p:nvPr/>
        </p:nvPicPr>
        <p:blipFill>
          <a:blip r:embed="rId6"/>
          <a:stretch>
            <a:fillRect/>
          </a:stretch>
        </p:blipFill>
        <p:spPr>
          <a:xfrm>
            <a:off x="2393856" y="2072468"/>
            <a:ext cx="7216248" cy="785818"/>
          </a:xfrm>
          <a:prstGeom prst="rect">
            <a:avLst/>
          </a:prstGeom>
        </p:spPr>
      </p:pic>
      <p:pic>
        <p:nvPicPr>
          <p:cNvPr id="9" name="Imagem 8" descr="DP.gif">
            <a:hlinkClick r:id="rId7"/>
          </p:cNvPr>
          <p:cNvPicPr>
            <a:picLocks noChangeAspect="1"/>
          </p:cNvPicPr>
          <p:nvPr/>
        </p:nvPicPr>
        <p:blipFill>
          <a:blip r:embed="rId8"/>
          <a:stretch>
            <a:fillRect/>
          </a:stretch>
        </p:blipFill>
        <p:spPr>
          <a:xfrm>
            <a:off x="2393856" y="3162025"/>
            <a:ext cx="3575454" cy="785814"/>
          </a:xfrm>
          <a:prstGeom prst="rect">
            <a:avLst/>
          </a:prstGeom>
        </p:spPr>
      </p:pic>
      <p:pic>
        <p:nvPicPr>
          <p:cNvPr id="10" name="Picture 14" descr="http://www.univates.br/bdu/image/news-side/bdtd.png">
            <a:hlinkClick r:id="rId9"/>
          </p:cNvPr>
          <p:cNvPicPr>
            <a:picLocks noChangeAspect="1" noChangeArrowheads="1"/>
          </p:cNvPicPr>
          <p:nvPr/>
        </p:nvPicPr>
        <p:blipFill>
          <a:blip r:embed="rId10"/>
          <a:srcRect/>
          <a:stretch>
            <a:fillRect/>
          </a:stretch>
        </p:blipFill>
        <p:spPr bwMode="auto">
          <a:xfrm>
            <a:off x="2393856" y="4251578"/>
            <a:ext cx="3575195" cy="1166242"/>
          </a:xfrm>
          <a:prstGeom prst="rect">
            <a:avLst/>
          </a:prstGeom>
          <a:noFill/>
        </p:spPr>
      </p:pic>
      <p:pic>
        <p:nvPicPr>
          <p:cNvPr id="11" name="Picture 2" descr="http://legacy.unifacef.com.br/pos/images/periodicos/unicamp.jpg">
            <a:hlinkClick r:id="rId11"/>
          </p:cNvPr>
          <p:cNvPicPr>
            <a:picLocks noChangeAspect="1" noChangeArrowheads="1"/>
          </p:cNvPicPr>
          <p:nvPr/>
        </p:nvPicPr>
        <p:blipFill>
          <a:blip r:embed="rId12"/>
          <a:srcRect/>
          <a:stretch>
            <a:fillRect/>
          </a:stretch>
        </p:blipFill>
        <p:spPr bwMode="auto">
          <a:xfrm>
            <a:off x="2393856" y="5721559"/>
            <a:ext cx="2806341" cy="1000132"/>
          </a:xfrm>
          <a:prstGeom prst="rect">
            <a:avLst/>
          </a:prstGeom>
          <a:noFill/>
        </p:spPr>
      </p:pic>
      <p:pic>
        <p:nvPicPr>
          <p:cNvPr id="12" name="Picture 16" descr="http://legacy.unifacef.com.br/pos/images/periodicos/ufrgs.jpg">
            <a:hlinkClick r:id="rId13"/>
          </p:cNvPr>
          <p:cNvPicPr>
            <a:picLocks noChangeAspect="1" noChangeArrowheads="1"/>
          </p:cNvPicPr>
          <p:nvPr/>
        </p:nvPicPr>
        <p:blipFill>
          <a:blip r:embed="rId14"/>
          <a:srcRect/>
          <a:stretch>
            <a:fillRect/>
          </a:stretch>
        </p:blipFill>
        <p:spPr bwMode="auto">
          <a:xfrm>
            <a:off x="2393856" y="7025430"/>
            <a:ext cx="2440495" cy="1009860"/>
          </a:xfrm>
          <a:prstGeom prst="rect">
            <a:avLst/>
          </a:prstGeom>
          <a:noFill/>
        </p:spPr>
      </p:pic>
      <p:pic>
        <p:nvPicPr>
          <p:cNvPr id="13" name="Picture 12" descr="https://www.ufmg.br/proex/cpinfo/colaboratorio/wp-content/uploads/2012/07/biblioteca-digital_2.jpg">
            <a:hlinkClick r:id="rId15"/>
          </p:cNvPr>
          <p:cNvPicPr>
            <a:picLocks noChangeAspect="1" noChangeArrowheads="1"/>
          </p:cNvPicPr>
          <p:nvPr/>
        </p:nvPicPr>
        <p:blipFill>
          <a:blip r:embed="rId16"/>
          <a:srcRect l="30769" t="13846" r="30769" b="12308"/>
          <a:stretch>
            <a:fillRect/>
          </a:stretch>
        </p:blipFill>
        <p:spPr bwMode="auto">
          <a:xfrm>
            <a:off x="6272818" y="3162025"/>
            <a:ext cx="2838684" cy="2270947"/>
          </a:xfrm>
          <a:prstGeom prst="rect">
            <a:avLst/>
          </a:prstGeom>
          <a:noFill/>
        </p:spPr>
      </p:pic>
      <p:pic>
        <p:nvPicPr>
          <p:cNvPr id="14" name="Picture 8" descr="http://www.biblioteca-servicos.ufc.br/images/tede.jpg">
            <a:hlinkClick r:id="rId17"/>
          </p:cNvPr>
          <p:cNvPicPr>
            <a:picLocks noChangeAspect="1" noChangeArrowheads="1"/>
          </p:cNvPicPr>
          <p:nvPr/>
        </p:nvPicPr>
        <p:blipFill>
          <a:blip r:embed="rId18"/>
          <a:srcRect/>
          <a:stretch>
            <a:fillRect/>
          </a:stretch>
        </p:blipFill>
        <p:spPr bwMode="auto">
          <a:xfrm>
            <a:off x="6209388" y="5736710"/>
            <a:ext cx="3014621" cy="1817327"/>
          </a:xfrm>
          <a:prstGeom prst="rect">
            <a:avLst/>
          </a:prstGeom>
          <a:noFill/>
        </p:spPr>
      </p:pic>
      <p:pic>
        <p:nvPicPr>
          <p:cNvPr id="16" name="Imagem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10104" y="3316912"/>
            <a:ext cx="2357367" cy="1116330"/>
          </a:xfrm>
          <a:prstGeom prst="rect">
            <a:avLst/>
          </a:prstGeom>
        </p:spPr>
      </p:pic>
      <p:pic>
        <p:nvPicPr>
          <p:cNvPr id="17" name="Picture 18" descr="http://bdtd.biblioteca.ufpb.br/tde_layout3/imagens/logo_inst.jpg">
            <a:hlinkClick r:id="rId20"/>
          </p:cNvPr>
          <p:cNvPicPr>
            <a:picLocks noChangeAspect="1" noChangeArrowheads="1"/>
          </p:cNvPicPr>
          <p:nvPr/>
        </p:nvPicPr>
        <p:blipFill>
          <a:blip r:embed="rId21"/>
          <a:srcRect/>
          <a:stretch>
            <a:fillRect/>
          </a:stretch>
        </p:blipFill>
        <p:spPr bwMode="auto">
          <a:xfrm>
            <a:off x="9316768" y="4717731"/>
            <a:ext cx="2757237" cy="1018979"/>
          </a:xfrm>
          <a:prstGeom prst="rect">
            <a:avLst/>
          </a:prstGeom>
          <a:noFill/>
        </p:spPr>
      </p:pic>
    </p:spTree>
    <p:extLst>
      <p:ext uri="{BB962C8B-B14F-4D97-AF65-F5344CB8AC3E}">
        <p14:creationId xmlns:p14="http://schemas.microsoft.com/office/powerpoint/2010/main" val="37232204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1573710" y="2128402"/>
            <a:ext cx="9409430" cy="830997"/>
          </a:xfrm>
          <a:prstGeom prst="rect">
            <a:avLst/>
          </a:prstGeom>
        </p:spPr>
        <p:txBody>
          <a:bodyPr wrap="square">
            <a:spAutoFit/>
          </a:bodyPr>
          <a:lstStyle/>
          <a:p>
            <a:r>
              <a:rPr lang="pt-BR" sz="2400" dirty="0"/>
              <a:t>Segundo a NBR 6023, em vigor desde 29.09.2002, a elaboração de referências de artigos científicos obedece as seguintes orientações: </a:t>
            </a:r>
          </a:p>
        </p:txBody>
      </p:sp>
      <p:sp>
        <p:nvSpPr>
          <p:cNvPr id="6" name="Retângulo 5"/>
          <p:cNvSpPr/>
          <p:nvPr/>
        </p:nvSpPr>
        <p:spPr>
          <a:xfrm>
            <a:off x="1493700" y="942865"/>
            <a:ext cx="8032968"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Como referenciar artigos?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Retângulo 6"/>
          <p:cNvSpPr/>
          <p:nvPr/>
        </p:nvSpPr>
        <p:spPr>
          <a:xfrm>
            <a:off x="1573710" y="3168045"/>
            <a:ext cx="9055100" cy="2308324"/>
          </a:xfrm>
          <a:prstGeom prst="rect">
            <a:avLst/>
          </a:prstGeom>
        </p:spPr>
        <p:txBody>
          <a:bodyPr wrap="square">
            <a:spAutoFit/>
          </a:bodyPr>
          <a:lstStyle/>
          <a:p>
            <a:r>
              <a:rPr lang="pt-BR" sz="2400" dirty="0">
                <a:latin typeface="Times New Roman" pitchFamily="18" charset="0"/>
                <a:cs typeface="Times New Roman" pitchFamily="18" charset="0"/>
              </a:rPr>
              <a:t>SOBRENOME, Nome do(s) autor(es). Título do artigo. </a:t>
            </a:r>
            <a:r>
              <a:rPr lang="pt-BR" sz="2400" b="1" dirty="0">
                <a:latin typeface="Times New Roman" pitchFamily="18" charset="0"/>
                <a:cs typeface="Times New Roman" pitchFamily="18" charset="0"/>
              </a:rPr>
              <a:t> Nome do periódico</a:t>
            </a:r>
            <a:r>
              <a:rPr lang="pt-BR" sz="2400" dirty="0">
                <a:latin typeface="Times New Roman" pitchFamily="18" charset="0"/>
                <a:cs typeface="Times New Roman" pitchFamily="18" charset="0"/>
              </a:rPr>
              <a:t> </a:t>
            </a:r>
            <a:r>
              <a:rPr lang="pt-BR" sz="2400" dirty="0">
                <a:solidFill>
                  <a:schemeClr val="accent1">
                    <a:lumMod val="75000"/>
                  </a:schemeClr>
                </a:solidFill>
                <a:latin typeface="Times New Roman" pitchFamily="18" charset="0"/>
                <a:cs typeface="Times New Roman" pitchFamily="18" charset="0"/>
              </a:rPr>
              <a:t>(em destaque)</a:t>
            </a:r>
            <a:r>
              <a:rPr lang="pt-BR" sz="2400" dirty="0">
                <a:latin typeface="Times New Roman" pitchFamily="18" charset="0"/>
                <a:cs typeface="Times New Roman" pitchFamily="18" charset="0"/>
              </a:rPr>
              <a:t>, local de publicação, volume (v.) ou ano </a:t>
            </a:r>
            <a:r>
              <a:rPr lang="pt-BR" sz="2400" dirty="0">
                <a:solidFill>
                  <a:schemeClr val="accent1">
                    <a:lumMod val="75000"/>
                  </a:schemeClr>
                </a:solidFill>
                <a:latin typeface="Times New Roman" pitchFamily="18" charset="0"/>
                <a:cs typeface="Times New Roman" pitchFamily="18" charset="0"/>
              </a:rPr>
              <a:t>(usar algarismos arábicos)</a:t>
            </a:r>
            <a:r>
              <a:rPr lang="pt-BR" sz="2400" dirty="0">
                <a:latin typeface="Times New Roman" pitchFamily="18" charset="0"/>
                <a:cs typeface="Times New Roman" pitchFamily="18" charset="0"/>
              </a:rPr>
              <a:t>, número do periódico (n.), página inicial e final do artigo separadas por hífen, data </a:t>
            </a:r>
            <a:r>
              <a:rPr lang="pt-BR" sz="2400" dirty="0">
                <a:solidFill>
                  <a:schemeClr val="accent1">
                    <a:lumMod val="75000"/>
                  </a:schemeClr>
                </a:solidFill>
                <a:latin typeface="Times New Roman" pitchFamily="18" charset="0"/>
                <a:cs typeface="Times New Roman" pitchFamily="18" charset="0"/>
              </a:rPr>
              <a:t>(usar meses abreviados, exceto maio)</a:t>
            </a:r>
            <a:r>
              <a:rPr lang="pt-BR" sz="2400" dirty="0">
                <a:latin typeface="Times New Roman" pitchFamily="18" charset="0"/>
                <a:cs typeface="Times New Roman" pitchFamily="18" charset="0"/>
              </a:rPr>
              <a:t>. Disponível em: &lt;endereço eletrônico do artigo)&gt;. Acesso em </a:t>
            </a:r>
            <a:r>
              <a:rPr lang="pt-BR" sz="2400" dirty="0">
                <a:solidFill>
                  <a:schemeClr val="accent1">
                    <a:lumMod val="75000"/>
                  </a:schemeClr>
                </a:solidFill>
                <a:latin typeface="Times New Roman" pitchFamily="18" charset="0"/>
                <a:cs typeface="Times New Roman" pitchFamily="18" charset="0"/>
              </a:rPr>
              <a:t>(data do primeiro acesso, usar meses abreviados, exceto maio)</a:t>
            </a:r>
            <a:r>
              <a:rPr lang="pt-BR" sz="2400" dirty="0">
                <a:latin typeface="Times New Roman" pitchFamily="18" charset="0"/>
                <a:cs typeface="Times New Roman" pitchFamily="18" charset="0"/>
              </a:rPr>
              <a:t>.</a:t>
            </a:r>
          </a:p>
        </p:txBody>
      </p:sp>
      <p:sp>
        <p:nvSpPr>
          <p:cNvPr id="8" name="CaixaDeTexto 7"/>
          <p:cNvSpPr txBox="1"/>
          <p:nvPr/>
        </p:nvSpPr>
        <p:spPr>
          <a:xfrm>
            <a:off x="1573710" y="5816282"/>
            <a:ext cx="8429684" cy="1323439"/>
          </a:xfrm>
          <a:prstGeom prst="rect">
            <a:avLst/>
          </a:prstGeom>
          <a:noFill/>
        </p:spPr>
        <p:txBody>
          <a:bodyPr wrap="square" rtlCol="0">
            <a:spAutoFit/>
          </a:bodyPr>
          <a:lstStyle/>
          <a:p>
            <a:r>
              <a:rPr lang="pt-BR" sz="2000" dirty="0" smtClean="0">
                <a:latin typeface="Times New Roman" pitchFamily="18" charset="0"/>
                <a:cs typeface="Times New Roman" pitchFamily="18" charset="0"/>
              </a:rPr>
              <a:t>FELIPE</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a:t>
            </a:r>
            <a:r>
              <a:rPr lang="pt-BR" sz="2000" dirty="0" err="1" smtClean="0">
                <a:latin typeface="Times New Roman" pitchFamily="18" charset="0"/>
                <a:cs typeface="Times New Roman" pitchFamily="18" charset="0"/>
              </a:rPr>
              <a:t>Tanya</a:t>
            </a:r>
            <a:r>
              <a:rPr lang="pt-BR" sz="2000" dirty="0" smtClean="0">
                <a:latin typeface="Times New Roman" pitchFamily="18" charset="0"/>
                <a:cs typeface="Times New Roman" pitchFamily="18" charset="0"/>
              </a:rPr>
              <a:t> A</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O discurso verbo-visual na língua brasileira de sinais - Libras</a:t>
            </a:r>
            <a:r>
              <a:rPr lang="pt-BR" sz="2000" dirty="0" smtClean="0">
                <a:solidFill>
                  <a:srgbClr val="FF0000"/>
                </a:solidFill>
                <a:latin typeface="Times New Roman" pitchFamily="18" charset="0"/>
                <a:cs typeface="Times New Roman" pitchFamily="18" charset="0"/>
              </a:rPr>
              <a:t>.</a:t>
            </a:r>
            <a:r>
              <a:rPr lang="pt-BR" sz="2000" b="1" dirty="0" smtClean="0">
                <a:latin typeface="Times New Roman" pitchFamily="18" charset="0"/>
                <a:cs typeface="Times New Roman" pitchFamily="18" charset="0"/>
              </a:rPr>
              <a:t> Rev. Estud. Discurso</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São Paulo</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v. 8</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n. 2</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p. 48</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57</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jul.</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dez.  2013</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Disponível em</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a:t>
            </a:r>
            <a:r>
              <a:rPr lang="pt-BR" sz="2000" dirty="0" smtClean="0">
                <a:solidFill>
                  <a:srgbClr val="FF0000"/>
                </a:solidFill>
                <a:latin typeface="Times New Roman" pitchFamily="18" charset="0"/>
                <a:cs typeface="Times New Roman" pitchFamily="18" charset="0"/>
              </a:rPr>
              <a:t>&lt;</a:t>
            </a:r>
            <a:r>
              <a:rPr lang="pt-BR" sz="2000" dirty="0" smtClean="0">
                <a:latin typeface="Times New Roman" pitchFamily="18" charset="0"/>
                <a:cs typeface="Times New Roman" pitchFamily="18" charset="0"/>
              </a:rPr>
              <a:t>http://www.scielo.br/scielo.</a:t>
            </a:r>
            <a:r>
              <a:rPr lang="pt-BR" sz="2000" dirty="0" err="1" smtClean="0">
                <a:latin typeface="Times New Roman" pitchFamily="18" charset="0"/>
                <a:cs typeface="Times New Roman" pitchFamily="18" charset="0"/>
              </a:rPr>
              <a:t>php</a:t>
            </a:r>
            <a:r>
              <a:rPr lang="pt-BR" sz="2000" dirty="0" smtClean="0">
                <a:latin typeface="Times New Roman" pitchFamily="18" charset="0"/>
                <a:cs typeface="Times New Roman" pitchFamily="18" charset="0"/>
              </a:rPr>
              <a:t>?script=</a:t>
            </a:r>
            <a:r>
              <a:rPr lang="pt-BR" sz="2000" dirty="0" err="1" smtClean="0">
                <a:latin typeface="Times New Roman" pitchFamily="18" charset="0"/>
                <a:cs typeface="Times New Roman" pitchFamily="18" charset="0"/>
              </a:rPr>
              <a:t>sci_arttext&amp;pid</a:t>
            </a:r>
            <a:r>
              <a:rPr lang="pt-BR" sz="2000" dirty="0" smtClean="0">
                <a:latin typeface="Times New Roman" pitchFamily="18" charset="0"/>
                <a:cs typeface="Times New Roman" pitchFamily="18" charset="0"/>
              </a:rPr>
              <a:t>=S2176-45732013000200005&amp;</a:t>
            </a:r>
            <a:r>
              <a:rPr lang="pt-BR" sz="2000" dirty="0" err="1" smtClean="0">
                <a:latin typeface="Times New Roman" pitchFamily="18" charset="0"/>
                <a:cs typeface="Times New Roman" pitchFamily="18" charset="0"/>
              </a:rPr>
              <a:t>lng</a:t>
            </a:r>
            <a:r>
              <a:rPr lang="pt-BR" sz="2000" dirty="0" smtClean="0">
                <a:latin typeface="Times New Roman" pitchFamily="18" charset="0"/>
                <a:cs typeface="Times New Roman" pitchFamily="18" charset="0"/>
              </a:rPr>
              <a:t>=</a:t>
            </a:r>
            <a:r>
              <a:rPr lang="pt-BR" sz="2000" dirty="0" err="1" smtClean="0">
                <a:latin typeface="Times New Roman" pitchFamily="18" charset="0"/>
                <a:cs typeface="Times New Roman" pitchFamily="18" charset="0"/>
              </a:rPr>
              <a:t>pt&amp;nrm</a:t>
            </a:r>
            <a:r>
              <a:rPr lang="pt-BR" sz="2000" dirty="0" smtClean="0">
                <a:latin typeface="Times New Roman" pitchFamily="18" charset="0"/>
                <a:cs typeface="Times New Roman" pitchFamily="18" charset="0"/>
              </a:rPr>
              <a:t>=</a:t>
            </a:r>
            <a:r>
              <a:rPr lang="pt-BR" sz="2000" dirty="0" err="1" smtClean="0">
                <a:latin typeface="Times New Roman" pitchFamily="18" charset="0"/>
                <a:cs typeface="Times New Roman" pitchFamily="18" charset="0"/>
              </a:rPr>
              <a:t>iso</a:t>
            </a:r>
            <a:r>
              <a:rPr lang="pt-BR" sz="2000" dirty="0" smtClean="0">
                <a:solidFill>
                  <a:srgbClr val="FF0000"/>
                </a:solidFill>
                <a:latin typeface="Times New Roman" pitchFamily="18" charset="0"/>
                <a:cs typeface="Times New Roman" pitchFamily="18" charset="0"/>
              </a:rPr>
              <a:t>&gt;.</a:t>
            </a:r>
            <a:r>
              <a:rPr lang="pt-BR" sz="2000" dirty="0" smtClean="0">
                <a:latin typeface="Times New Roman" pitchFamily="18" charset="0"/>
                <a:cs typeface="Times New Roman" pitchFamily="18" charset="0"/>
              </a:rPr>
              <a:t> Acesso em</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01  dez.  2014</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a:t>
            </a:r>
            <a:endParaRPr lang="pt-BR" sz="2000" dirty="0">
              <a:latin typeface="Times New Roman" pitchFamily="18" charset="0"/>
              <a:cs typeface="Times New Roman" pitchFamily="18" charset="0"/>
            </a:endParaRPr>
          </a:p>
        </p:txBody>
      </p:sp>
      <p:sp>
        <p:nvSpPr>
          <p:cNvPr id="9" name="CaixaDeTexto 8"/>
          <p:cNvSpPr txBox="1"/>
          <p:nvPr/>
        </p:nvSpPr>
        <p:spPr>
          <a:xfrm>
            <a:off x="1573710" y="7818120"/>
            <a:ext cx="4178260" cy="523220"/>
          </a:xfrm>
          <a:prstGeom prst="rect">
            <a:avLst/>
          </a:prstGeom>
          <a:noFill/>
        </p:spPr>
        <p:txBody>
          <a:bodyPr wrap="none" rtlCol="0">
            <a:spAutoFit/>
          </a:bodyPr>
          <a:lstStyle/>
          <a:p>
            <a:r>
              <a:rPr lang="pt-BR" sz="2800" b="1" dirty="0" smtClean="0">
                <a:latin typeface="+mj-lt"/>
              </a:rPr>
              <a:t>*Atenção para a pontuação!</a:t>
            </a:r>
            <a:endParaRPr lang="pt-BR" sz="2800" b="1" dirty="0">
              <a:latin typeface="+mj-lt"/>
            </a:endParaRPr>
          </a:p>
        </p:txBody>
      </p:sp>
      <p:sp>
        <p:nvSpPr>
          <p:cNvPr id="10" name="Retângulo de cantos arredondados 9">
            <a:hlinkClick r:id="rId3" action="ppaction://hlinksldjump"/>
          </p:cNvPr>
          <p:cNvSpPr/>
          <p:nvPr/>
        </p:nvSpPr>
        <p:spPr>
          <a:xfrm>
            <a:off x="9779321"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Retângulo de cantos arredondados 10">
            <a:hlinkClick r:id="rId4" action="ppaction://hlinksldjump"/>
          </p:cNvPr>
          <p:cNvSpPr/>
          <p:nvPr/>
        </p:nvSpPr>
        <p:spPr>
          <a:xfrm>
            <a:off x="6625356"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“Material Extra”</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40396246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1706212" y="1095845"/>
            <a:ext cx="7528023" cy="830997"/>
          </a:xfrm>
          <a:prstGeom prst="rect">
            <a:avLst/>
          </a:prstGeom>
        </p:spPr>
        <p:txBody>
          <a:bodyPr wrap="none">
            <a:spAutoFit/>
          </a:bodyPr>
          <a:lstStyle/>
          <a:p>
            <a:pPr algn="ctr"/>
            <a:r>
              <a:rPr lang="pt-BR" sz="4800" dirty="0" smtClean="0">
                <a:ln w="0"/>
                <a:effectLst>
                  <a:outerShdw blurRad="38100" dist="19050" dir="2700000" algn="tl" rotWithShape="0">
                    <a:schemeClr val="dk1">
                      <a:alpha val="40000"/>
                    </a:schemeClr>
                  </a:outerShdw>
                </a:effectLst>
                <a:latin typeface="Century Gothic" panose="020B0502020202020204" pitchFamily="34" charset="0"/>
              </a:rPr>
              <a:t>Como referenciar teses?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Retângulo de cantos arredondados 5">
            <a:hlinkClick r:id="rId3" action="ppaction://hlinksldjump"/>
          </p:cNvPr>
          <p:cNvSpPr/>
          <p:nvPr/>
        </p:nvSpPr>
        <p:spPr>
          <a:xfrm>
            <a:off x="9779321"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Retângulo de cantos arredondados 6">
            <a:hlinkClick r:id="rId4" action="ppaction://hlinksldjump"/>
          </p:cNvPr>
          <p:cNvSpPr/>
          <p:nvPr/>
        </p:nvSpPr>
        <p:spPr>
          <a:xfrm>
            <a:off x="6625356" y="8572500"/>
            <a:ext cx="2486146" cy="6258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2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“Material Extra”</a:t>
            </a:r>
            <a:endParaRPr lang="pt-BR" sz="1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8" name="CaixaDeTexto 7"/>
          <p:cNvSpPr txBox="1"/>
          <p:nvPr/>
        </p:nvSpPr>
        <p:spPr>
          <a:xfrm>
            <a:off x="1706212" y="2362784"/>
            <a:ext cx="9803798" cy="830997"/>
          </a:xfrm>
          <a:prstGeom prst="rect">
            <a:avLst/>
          </a:prstGeom>
          <a:noFill/>
        </p:spPr>
        <p:txBody>
          <a:bodyPr wrap="square" rtlCol="0">
            <a:spAutoFit/>
          </a:bodyPr>
          <a:lstStyle/>
          <a:p>
            <a:r>
              <a:rPr lang="pt-BR" sz="2400" dirty="0" smtClean="0"/>
              <a:t>Segundo a NBR 6023, em vigor desde 29.09.2002, a elaboração de referências de teses, dissertações e monografias obedece as seguintes orientações: </a:t>
            </a:r>
            <a:endParaRPr lang="pt-BR" sz="2400" dirty="0"/>
          </a:p>
        </p:txBody>
      </p:sp>
      <p:sp>
        <p:nvSpPr>
          <p:cNvPr id="9" name="CaixaDeTexto 8"/>
          <p:cNvSpPr txBox="1"/>
          <p:nvPr/>
        </p:nvSpPr>
        <p:spPr>
          <a:xfrm>
            <a:off x="1706212" y="3687427"/>
            <a:ext cx="8429684" cy="1323439"/>
          </a:xfrm>
          <a:prstGeom prst="rect">
            <a:avLst/>
          </a:prstGeom>
          <a:noFill/>
        </p:spPr>
        <p:txBody>
          <a:bodyPr wrap="square" rtlCol="0">
            <a:spAutoFit/>
          </a:bodyPr>
          <a:lstStyle/>
          <a:p>
            <a:r>
              <a:rPr lang="pt-BR" sz="2000" dirty="0" smtClean="0">
                <a:latin typeface="Times New Roman" pitchFamily="18" charset="0"/>
                <a:cs typeface="Times New Roman" pitchFamily="18" charset="0"/>
              </a:rPr>
              <a:t>SOBRENOME, Nome do autor. </a:t>
            </a:r>
            <a:r>
              <a:rPr lang="pt-BR" sz="2000" b="1" dirty="0" smtClean="0">
                <a:latin typeface="Times New Roman" pitchFamily="18" charset="0"/>
                <a:cs typeface="Times New Roman" pitchFamily="18" charset="0"/>
              </a:rPr>
              <a:t>Título da tese</a:t>
            </a:r>
            <a:r>
              <a:rPr lang="pt-BR" sz="2000" dirty="0" smtClean="0">
                <a:latin typeface="Times New Roman" pitchFamily="18" charset="0"/>
                <a:cs typeface="Times New Roman" pitchFamily="18" charset="0"/>
              </a:rPr>
              <a:t> </a:t>
            </a:r>
            <a:r>
              <a:rPr lang="pt-BR" sz="2000" dirty="0" smtClean="0">
                <a:solidFill>
                  <a:schemeClr val="accent1">
                    <a:lumMod val="75000"/>
                  </a:schemeClr>
                </a:solidFill>
                <a:latin typeface="Times New Roman" pitchFamily="18" charset="0"/>
                <a:cs typeface="Times New Roman" pitchFamily="18" charset="0"/>
              </a:rPr>
              <a:t>[em destaque]</a:t>
            </a:r>
            <a:r>
              <a:rPr lang="pt-BR" sz="2000" dirty="0" smtClean="0">
                <a:latin typeface="Times New Roman" pitchFamily="18" charset="0"/>
                <a:cs typeface="Times New Roman" pitchFamily="18" charset="0"/>
              </a:rPr>
              <a:t>. Data  da produção. Número de  folhas. Tipo do documento </a:t>
            </a:r>
            <a:r>
              <a:rPr lang="pt-BR" sz="2000" dirty="0" smtClean="0">
                <a:solidFill>
                  <a:schemeClr val="accent1"/>
                </a:solidFill>
                <a:latin typeface="Times New Roman" pitchFamily="18" charset="0"/>
                <a:cs typeface="Times New Roman" pitchFamily="18" charset="0"/>
              </a:rPr>
              <a:t>[tese, dissertação, monografia etc.] </a:t>
            </a:r>
            <a:r>
              <a:rPr lang="pt-BR" sz="2000" dirty="0" smtClean="0">
                <a:latin typeface="Times New Roman" pitchFamily="18" charset="0"/>
                <a:cs typeface="Times New Roman" pitchFamily="18" charset="0"/>
              </a:rPr>
              <a:t>(Grau </a:t>
            </a:r>
            <a:r>
              <a:rPr lang="pt-BR" sz="2000" dirty="0" smtClean="0">
                <a:solidFill>
                  <a:schemeClr val="accent1">
                    <a:lumMod val="75000"/>
                  </a:schemeClr>
                </a:solidFill>
                <a:latin typeface="Times New Roman" pitchFamily="18" charset="0"/>
                <a:cs typeface="Times New Roman" pitchFamily="18" charset="0"/>
              </a:rPr>
              <a:t>[Doutorado em... Mestrado em...]</a:t>
            </a:r>
            <a:r>
              <a:rPr lang="pt-BR" sz="2000" dirty="0" smtClean="0">
                <a:latin typeface="Times New Roman" pitchFamily="18" charset="0"/>
                <a:cs typeface="Times New Roman" pitchFamily="18" charset="0"/>
              </a:rPr>
              <a:t>) – Instituição, Local, data de defesa.</a:t>
            </a:r>
            <a:endParaRPr lang="pt-BR" sz="2000" dirty="0">
              <a:latin typeface="Times New Roman" pitchFamily="18" charset="0"/>
              <a:cs typeface="Times New Roman" pitchFamily="18" charset="0"/>
            </a:endParaRPr>
          </a:p>
        </p:txBody>
      </p:sp>
      <p:sp>
        <p:nvSpPr>
          <p:cNvPr id="10" name="CaixaDeTexto 9"/>
          <p:cNvSpPr txBox="1"/>
          <p:nvPr/>
        </p:nvSpPr>
        <p:spPr>
          <a:xfrm>
            <a:off x="1777650" y="5380324"/>
            <a:ext cx="8429684" cy="1323439"/>
          </a:xfrm>
          <a:prstGeom prst="rect">
            <a:avLst/>
          </a:prstGeom>
          <a:noFill/>
        </p:spPr>
        <p:txBody>
          <a:bodyPr wrap="square" rtlCol="0">
            <a:spAutoFit/>
          </a:bodyPr>
          <a:lstStyle/>
          <a:p>
            <a:r>
              <a:rPr lang="pt-BR" sz="2000" dirty="0" smtClean="0">
                <a:latin typeface="Times New Roman" pitchFamily="18" charset="0"/>
                <a:cs typeface="Times New Roman" pitchFamily="18" charset="0"/>
              </a:rPr>
              <a:t>NUNES</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E. N</a:t>
            </a:r>
            <a:r>
              <a:rPr lang="pt-BR" sz="2000" dirty="0" smtClean="0">
                <a:solidFill>
                  <a:srgbClr val="FF0000"/>
                </a:solidFill>
                <a:latin typeface="Times New Roman" pitchFamily="18" charset="0"/>
                <a:cs typeface="Times New Roman" pitchFamily="18" charset="0"/>
              </a:rPr>
              <a:t>.</a:t>
            </a:r>
            <a:r>
              <a:rPr lang="pt-BR" sz="2000" b="1" dirty="0" smtClean="0">
                <a:latin typeface="Times New Roman" pitchFamily="18" charset="0"/>
                <a:cs typeface="Times New Roman" pitchFamily="18" charset="0"/>
              </a:rPr>
              <a:t> Análise das condições de colheita e pós-colheita de banana na chapada do </a:t>
            </a:r>
            <a:r>
              <a:rPr lang="pt-BR" sz="2000" b="1" dirty="0" err="1" smtClean="0">
                <a:latin typeface="Times New Roman" pitchFamily="18" charset="0"/>
                <a:cs typeface="Times New Roman" pitchFamily="18" charset="0"/>
              </a:rPr>
              <a:t>Apodi</a:t>
            </a:r>
            <a:r>
              <a:rPr lang="pt-BR" sz="2000" b="1" dirty="0" smtClean="0">
                <a:latin typeface="Times New Roman" pitchFamily="18" charset="0"/>
                <a:cs typeface="Times New Roman" pitchFamily="18" charset="0"/>
              </a:rPr>
              <a:t> – CE</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2011</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80 f</a:t>
            </a:r>
            <a:r>
              <a:rPr lang="pt-BR" sz="2000" dirty="0" smtClean="0">
                <a:solidFill>
                  <a:srgbClr val="FF0000"/>
                </a:solidFill>
                <a:latin typeface="Times New Roman" pitchFamily="18" charset="0"/>
                <a:cs typeface="Times New Roman" pitchFamily="18" charset="0"/>
              </a:rPr>
              <a:t>. </a:t>
            </a:r>
            <a:r>
              <a:rPr lang="pt-BR" sz="2000" dirty="0" smtClean="0">
                <a:latin typeface="Times New Roman" pitchFamily="18" charset="0"/>
                <a:cs typeface="Times New Roman" pitchFamily="18" charset="0"/>
              </a:rPr>
              <a:t>Monografia </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Especialização em Fruticultura Irrigada</a:t>
            </a:r>
            <a:r>
              <a:rPr lang="pt-BR" sz="2000" dirty="0" smtClean="0">
                <a:solidFill>
                  <a:srgbClr val="FF0000"/>
                </a:solidFill>
                <a:latin typeface="Times New Roman" pitchFamily="18" charset="0"/>
                <a:cs typeface="Times New Roman" pitchFamily="18" charset="0"/>
              </a:rPr>
              <a:t>) – </a:t>
            </a:r>
            <a:r>
              <a:rPr lang="pt-BR" sz="2000" dirty="0" smtClean="0">
                <a:latin typeface="Times New Roman" pitchFamily="18" charset="0"/>
                <a:cs typeface="Times New Roman" pitchFamily="18" charset="0"/>
              </a:rPr>
              <a:t>FATEC Limoeiro do Norte</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Limoeiro do Norte –CE</a:t>
            </a:r>
            <a:r>
              <a:rPr lang="pt-BR" sz="2000" dirty="0" smtClean="0">
                <a:solidFill>
                  <a:srgbClr val="FF0000"/>
                </a:solidFill>
                <a:latin typeface="Times New Roman" pitchFamily="18" charset="0"/>
                <a:cs typeface="Times New Roman" pitchFamily="18" charset="0"/>
              </a:rPr>
              <a:t>,</a:t>
            </a:r>
            <a:r>
              <a:rPr lang="pt-BR" sz="2000" dirty="0" smtClean="0">
                <a:latin typeface="Times New Roman" pitchFamily="18" charset="0"/>
                <a:cs typeface="Times New Roman" pitchFamily="18" charset="0"/>
              </a:rPr>
              <a:t> 2011. </a:t>
            </a:r>
            <a:endParaRPr lang="pt-BR" sz="2000" dirty="0">
              <a:latin typeface="Times New Roman" pitchFamily="18" charset="0"/>
              <a:cs typeface="Times New Roman" pitchFamily="18" charset="0"/>
            </a:endParaRPr>
          </a:p>
        </p:txBody>
      </p:sp>
      <p:sp>
        <p:nvSpPr>
          <p:cNvPr id="11" name="CaixaDeTexto 10"/>
          <p:cNvSpPr txBox="1"/>
          <p:nvPr/>
        </p:nvSpPr>
        <p:spPr>
          <a:xfrm>
            <a:off x="1776670" y="7114911"/>
            <a:ext cx="4178260" cy="523220"/>
          </a:xfrm>
          <a:prstGeom prst="rect">
            <a:avLst/>
          </a:prstGeom>
          <a:noFill/>
        </p:spPr>
        <p:txBody>
          <a:bodyPr wrap="none" rtlCol="0">
            <a:spAutoFit/>
          </a:bodyPr>
          <a:lstStyle/>
          <a:p>
            <a:r>
              <a:rPr lang="pt-BR" sz="2800" b="1" dirty="0" smtClean="0">
                <a:latin typeface="+mj-lt"/>
              </a:rPr>
              <a:t>*Atenção para a pontuação!</a:t>
            </a:r>
            <a:endParaRPr lang="pt-BR" sz="2800" b="1" dirty="0">
              <a:latin typeface="+mj-lt"/>
            </a:endParaRPr>
          </a:p>
        </p:txBody>
      </p:sp>
    </p:spTree>
    <p:extLst>
      <p:ext uri="{BB962C8B-B14F-4D97-AF65-F5344CB8AC3E}">
        <p14:creationId xmlns:p14="http://schemas.microsoft.com/office/powerpoint/2010/main" val="2630995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4994196" y="142765"/>
            <a:ext cx="3089308" cy="830997"/>
          </a:xfrm>
          <a:prstGeom prst="rect">
            <a:avLst/>
          </a:prstGeom>
        </p:spPr>
        <p:txBody>
          <a:bodyPr wrap="none">
            <a:spAutoFit/>
          </a:bodyPr>
          <a:lstStyle/>
          <a:p>
            <a:pPr algn="ctr"/>
            <a:r>
              <a:rPr lang="pt-BR" sz="4800" dirty="0">
                <a:ln w="0"/>
                <a:effectLst>
                  <a:outerShdw blurRad="38100" dist="19050" dir="2700000" algn="tl" rotWithShape="0">
                    <a:schemeClr val="dk1">
                      <a:alpha val="40000"/>
                    </a:schemeClr>
                  </a:outerShdw>
                </a:effectLst>
                <a:latin typeface="Century Gothic" panose="020B0502020202020204" pitchFamily="34" charset="0"/>
              </a:rPr>
              <a:t>Alimentos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7" name="CaixaDeTexto 6"/>
          <p:cNvSpPr txBox="1"/>
          <p:nvPr/>
        </p:nvSpPr>
        <p:spPr>
          <a:xfrm>
            <a:off x="4892873" y="1104747"/>
            <a:ext cx="2542363" cy="415498"/>
          </a:xfrm>
          <a:prstGeom prst="rect">
            <a:avLst/>
          </a:prstGeom>
          <a:noFill/>
        </p:spPr>
        <p:txBody>
          <a:bodyPr wrap="none" rtlCol="0">
            <a:spAutoFit/>
          </a:bodyPr>
          <a:lstStyle/>
          <a:p>
            <a:r>
              <a:rPr lang="en-US" b="1" dirty="0" smtClean="0"/>
              <a:t>Alimentos </a:t>
            </a:r>
            <a:r>
              <a:rPr lang="en-US" b="1" dirty="0" smtClean="0"/>
              <a:t>e </a:t>
            </a:r>
            <a:r>
              <a:rPr lang="en-US" b="1" dirty="0" err="1" smtClean="0"/>
              <a:t>Nutrição</a:t>
            </a:r>
            <a:endParaRPr lang="en-US" dirty="0"/>
          </a:p>
        </p:txBody>
      </p:sp>
      <p:sp>
        <p:nvSpPr>
          <p:cNvPr id="8" name="CaixaDeTexto 7"/>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9" name="CaixaDeTexto 8"/>
          <p:cNvSpPr txBox="1"/>
          <p:nvPr/>
        </p:nvSpPr>
        <p:spPr>
          <a:xfrm>
            <a:off x="4892873" y="1935241"/>
            <a:ext cx="5955030" cy="2631490"/>
          </a:xfrm>
          <a:prstGeom prst="rect">
            <a:avLst/>
          </a:prstGeom>
          <a:noFill/>
        </p:spPr>
        <p:txBody>
          <a:bodyPr wrap="square" rtlCol="0">
            <a:spAutoFit/>
          </a:bodyPr>
          <a:lstStyle/>
          <a:p>
            <a:pPr algn="just"/>
            <a:r>
              <a:rPr lang="pt-BR" sz="1200" dirty="0">
                <a:latin typeface="Century Gothic" panose="020B0502020202020204" pitchFamily="34" charset="0"/>
              </a:rPr>
              <a:t>A revista </a:t>
            </a:r>
            <a:r>
              <a:rPr lang="pt-BR" sz="1200" i="1" dirty="0">
                <a:latin typeface="Century Gothic" panose="020B0502020202020204" pitchFamily="34" charset="0"/>
              </a:rPr>
              <a:t>Alimentos e Nutrição </a:t>
            </a:r>
            <a:r>
              <a:rPr lang="pt-BR" sz="1200" dirty="0">
                <a:latin typeface="Century Gothic" panose="020B0502020202020204" pitchFamily="34" charset="0"/>
              </a:rPr>
              <a:t>/ Revista Brasileira de Alimentação </a:t>
            </a:r>
          </a:p>
          <a:p>
            <a:pPr algn="just"/>
            <a:r>
              <a:rPr lang="pt-BR" sz="1200" dirty="0">
                <a:latin typeface="Century Gothic" panose="020B0502020202020204" pitchFamily="34" charset="0"/>
              </a:rPr>
              <a:t>e Nutrição é um periódico especializado de investigação multidisciplinar conteúdo que recebe contribuições do nacional e internacional comunidade científica. Publica pesquisas originais em todas as áreas nas áreas temáticas de Ciências Nutricionais, Ciências dos alimentos e áreas afins em temas </a:t>
            </a:r>
            <a:r>
              <a:rPr lang="pt-BR" sz="1200" dirty="0" smtClean="0">
                <a:latin typeface="Century Gothic" panose="020B0502020202020204" pitchFamily="34" charset="0"/>
              </a:rPr>
              <a:t>pertinentes </a:t>
            </a:r>
            <a:r>
              <a:rPr lang="pt-BR" sz="1200" dirty="0">
                <a:latin typeface="Century Gothic" panose="020B0502020202020204" pitchFamily="34" charset="0"/>
              </a:rPr>
              <a:t>que envolvem a investigação fundamental e aplicada, como nos campos: química, bioquímica e tecnologia de alimentos. </a:t>
            </a:r>
          </a:p>
          <a:p>
            <a:pPr algn="just"/>
            <a:r>
              <a:rPr lang="pt-BR" sz="1200" dirty="0">
                <a:latin typeface="Century Gothic" panose="020B0502020202020204" pitchFamily="34" charset="0"/>
              </a:rPr>
              <a:t>Com uma periodicidade trimestral esta revista oferece acesso público a todo seu conteúdo, seguindo o princípio de que tornar gratuito o acesso ao conhecimento científico ao público gera democratização e intercâmbio global do conhecimento</a:t>
            </a:r>
            <a:r>
              <a:rPr lang="pt-BR" sz="1200" dirty="0" smtClean="0">
                <a:latin typeface="Century Gothic" panose="020B0502020202020204" pitchFamily="34" charset="0"/>
              </a:rPr>
              <a:t>. </a:t>
            </a:r>
            <a:r>
              <a:rPr lang="pt-BR" sz="1200" dirty="0" smtClean="0"/>
              <a:t> </a:t>
            </a:r>
            <a:r>
              <a:rPr lang="pt-BR" sz="1200" b="1" dirty="0">
                <a:latin typeface="Century Gothic" panose="020B0502020202020204" pitchFamily="34" charset="0"/>
              </a:rPr>
              <a:t>Idioma: Português</a:t>
            </a:r>
            <a:endParaRPr lang="pt-BR" sz="1200" dirty="0"/>
          </a:p>
          <a:p>
            <a:endParaRPr lang="pt-BR" dirty="0">
              <a:latin typeface="Century Gothic" panose="020B0502020202020204" pitchFamily="34" charset="0"/>
            </a:endParaRPr>
          </a:p>
        </p:txBody>
      </p:sp>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047" y="973762"/>
            <a:ext cx="2720503" cy="3736956"/>
          </a:xfrm>
          <a:prstGeom prst="rect">
            <a:avLst/>
          </a:prstGeom>
          <a:effectLst>
            <a:outerShdw blurRad="50800" dist="38100" dir="10800000" algn="r" rotWithShape="0">
              <a:prstClr val="black">
                <a:alpha val="40000"/>
              </a:prstClr>
            </a:outerShdw>
          </a:effectLst>
        </p:spPr>
      </p:pic>
      <p:sp>
        <p:nvSpPr>
          <p:cNvPr id="11" name="Retângulo de cantos arredondados 10">
            <a:hlinkClick r:id="rId4"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Retângulo de cantos arredondados 11">
            <a:hlinkClick r:id="rId5" action="ppaction://hlinksldjump"/>
          </p:cNvPr>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5"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Retângulo de cantos arredondados 12">
            <a:hlinkClick r:id="rId6"/>
          </p:cNvPr>
          <p:cNvSpPr/>
          <p:nvPr/>
        </p:nvSpPr>
        <p:spPr>
          <a:xfrm>
            <a:off x="4994196" y="439081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9" name="Retângulo de cantos arredondados 18">
            <a:hlinkClick r:id="rId7"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932957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5" name="Retângulo 4"/>
          <p:cNvSpPr/>
          <p:nvPr/>
        </p:nvSpPr>
        <p:spPr>
          <a:xfrm>
            <a:off x="4994196" y="142765"/>
            <a:ext cx="3089308" cy="830997"/>
          </a:xfrm>
          <a:prstGeom prst="rect">
            <a:avLst/>
          </a:prstGeom>
        </p:spPr>
        <p:txBody>
          <a:bodyPr wrap="none">
            <a:spAutoFit/>
          </a:bodyPr>
          <a:lstStyle/>
          <a:p>
            <a:pPr algn="ctr"/>
            <a:r>
              <a:rPr lang="pt-BR" sz="4800" dirty="0">
                <a:ln w="0"/>
                <a:effectLst>
                  <a:outerShdw blurRad="38100" dist="19050" dir="2700000" algn="tl" rotWithShape="0">
                    <a:schemeClr val="dk1">
                      <a:alpha val="40000"/>
                    </a:schemeClr>
                  </a:outerShdw>
                </a:effectLst>
                <a:latin typeface="Century Gothic" panose="020B0502020202020204" pitchFamily="34" charset="0"/>
              </a:rPr>
              <a:t>Alimentos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6" name="CaixaDeTexto 5"/>
          <p:cNvSpPr txBox="1"/>
          <p:nvPr/>
        </p:nvSpPr>
        <p:spPr>
          <a:xfrm>
            <a:off x="4892873" y="1104747"/>
            <a:ext cx="5570756" cy="415498"/>
          </a:xfrm>
          <a:prstGeom prst="rect">
            <a:avLst/>
          </a:prstGeom>
          <a:noFill/>
        </p:spPr>
        <p:txBody>
          <a:bodyPr wrap="none" rtlCol="0">
            <a:spAutoFit/>
          </a:bodyPr>
          <a:lstStyle/>
          <a:p>
            <a:r>
              <a:rPr lang="pt-BR" b="1" dirty="0" err="1"/>
              <a:t>Archivos</a:t>
            </a:r>
            <a:r>
              <a:rPr lang="pt-BR" b="1" dirty="0"/>
              <a:t> </a:t>
            </a:r>
            <a:r>
              <a:rPr lang="pt-BR" b="1" dirty="0" err="1"/>
              <a:t>Latinoamericanos</a:t>
            </a:r>
            <a:r>
              <a:rPr lang="pt-BR" b="1" dirty="0"/>
              <a:t> de </a:t>
            </a:r>
            <a:r>
              <a:rPr lang="pt-BR" b="1" dirty="0" err="1"/>
              <a:t>Nutrición</a:t>
            </a:r>
            <a:r>
              <a:rPr lang="pt-BR" b="1" dirty="0"/>
              <a:t> </a:t>
            </a:r>
            <a:r>
              <a:rPr lang="pt-BR" dirty="0"/>
              <a:t>	</a:t>
            </a:r>
          </a:p>
        </p:txBody>
      </p:sp>
      <p:sp>
        <p:nvSpPr>
          <p:cNvPr id="7" name="CaixaDeTexto 6"/>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8" name="CaixaDeTexto 7"/>
          <p:cNvSpPr txBox="1"/>
          <p:nvPr/>
        </p:nvSpPr>
        <p:spPr>
          <a:xfrm>
            <a:off x="4892872" y="1935241"/>
            <a:ext cx="7005758" cy="2816156"/>
          </a:xfrm>
          <a:prstGeom prst="rect">
            <a:avLst/>
          </a:prstGeom>
          <a:noFill/>
        </p:spPr>
        <p:txBody>
          <a:bodyPr wrap="square" rtlCol="0">
            <a:spAutoFit/>
          </a:bodyPr>
          <a:lstStyle/>
          <a:p>
            <a:pPr algn="just"/>
            <a:r>
              <a:rPr lang="es-ES" sz="1200" dirty="0">
                <a:latin typeface="Century Gothic" panose="020B0502020202020204" pitchFamily="34" charset="0"/>
              </a:rPr>
              <a:t>Archivos Latinoamericanos de Nutrición (ALAN) es editado como órgano oficial de la Sociedad Latinoamericana de Nutrición (SLAN), para la divulgación de conocimientos en el campo de la alimentación y de la nutrición principalmente en el Hemisferio Americano. Se publica Trimestralmente. En sus paginas se acogen manuscritos en español, inglés, portugués y francés, tanto de miembros como de aquellos que no sean miembros de la Sociedad, y de cualquiera de las siguientes categorías: l. Trabajos generales (revisiones científicas criticas); 2. Trabajos de investigación (originales); 3. Trabajos de nutrición aplicada (resultados analíticos de programas de intervención y discusión de recomendaciones de aplicación practica); 4. Cartas al Editor (comentarios cortos de interés general o relacionados con resultados o conceptos científicos publicados previamente en Archivos). Todos los manuscritos están sujetos a un proceso de arbitraje externo, orientado a preservar la calidad y excelencia de la revista.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Espanhol</a:t>
            </a:r>
            <a:endParaRPr lang="pt-BR" sz="1200" b="1" dirty="0">
              <a:latin typeface="Century Gothic" panose="020B0502020202020204" pitchFamily="34" charset="0"/>
            </a:endParaRPr>
          </a:p>
          <a:p>
            <a:endParaRPr lang="pt-BR" dirty="0">
              <a:latin typeface="Century Gothic" panose="020B0502020202020204" pitchFamily="34" charset="0"/>
            </a:endParaRPr>
          </a:p>
        </p:txBody>
      </p:sp>
      <p:sp>
        <p:nvSpPr>
          <p:cNvPr id="10" name="Retângulo de cantos arredondados 9">
            <a:hlinkClick r:id="rId3"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1" name="Retângulo de cantos arredondados 10"/>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2" name="Retângulo de cantos arredondados 11">
            <a:hlinkClick r:id="rId5"/>
          </p:cNvPr>
          <p:cNvSpPr/>
          <p:nvPr/>
        </p:nvSpPr>
        <p:spPr>
          <a:xfrm>
            <a:off x="4994196" y="451654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3" name="Retângulo de cantos arredondados 12">
            <a:hlinkClick r:id="rId7" action="ppaction://hlinksldjump"/>
          </p:cNvPr>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7"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4" name="Image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8328" y="1116177"/>
            <a:ext cx="2600801" cy="3765960"/>
          </a:xfrm>
          <a:prstGeom prst="rect">
            <a:avLst/>
          </a:prstGeom>
          <a:effectLst>
            <a:outerShdw blurRad="50800" dist="38100" dir="10800000" algn="r" rotWithShape="0">
              <a:prstClr val="black">
                <a:alpha val="40000"/>
              </a:prstClr>
            </a:outerShdw>
          </a:effectLst>
        </p:spPr>
      </p:pic>
      <p:sp>
        <p:nvSpPr>
          <p:cNvPr id="15" name="Retângulo 14"/>
          <p:cNvSpPr/>
          <p:nvPr/>
        </p:nvSpPr>
        <p:spPr>
          <a:xfrm>
            <a:off x="1868327" y="5245628"/>
            <a:ext cx="2589371" cy="3591355"/>
          </a:xfrm>
          <a:prstGeom prst="rect">
            <a:avLst/>
          </a:prstGeom>
          <a:solidFill>
            <a:schemeClr val="accent3">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8605" y="6376273"/>
            <a:ext cx="979434" cy="1103496"/>
          </a:xfrm>
          <a:prstGeom prst="rect">
            <a:avLst/>
          </a:prstGeom>
        </p:spPr>
      </p:pic>
      <p:sp>
        <p:nvSpPr>
          <p:cNvPr id="17" name="CaixaDeTexto 16"/>
          <p:cNvSpPr txBox="1"/>
          <p:nvPr/>
        </p:nvSpPr>
        <p:spPr>
          <a:xfrm>
            <a:off x="4805243" y="5241197"/>
            <a:ext cx="5570756" cy="738664"/>
          </a:xfrm>
          <a:prstGeom prst="rect">
            <a:avLst/>
          </a:prstGeom>
          <a:noFill/>
        </p:spPr>
        <p:txBody>
          <a:bodyPr wrap="none" rtlCol="0">
            <a:spAutoFit/>
          </a:bodyPr>
          <a:lstStyle/>
          <a:p>
            <a:r>
              <a:rPr lang="pt-BR" b="1" dirty="0"/>
              <a:t>Revista Segurança Alimentar e Nutricional </a:t>
            </a:r>
            <a:r>
              <a:rPr lang="pt-BR" dirty="0"/>
              <a:t>	</a:t>
            </a:r>
          </a:p>
          <a:p>
            <a:r>
              <a:rPr lang="pt-BR" dirty="0"/>
              <a:t>	</a:t>
            </a:r>
          </a:p>
        </p:txBody>
      </p:sp>
      <p:sp>
        <p:nvSpPr>
          <p:cNvPr id="18" name="CaixaDeTexto 17"/>
          <p:cNvSpPr txBox="1"/>
          <p:nvPr/>
        </p:nvSpPr>
        <p:spPr>
          <a:xfrm>
            <a:off x="4805243" y="5724773"/>
            <a:ext cx="1034514" cy="415498"/>
          </a:xfrm>
          <a:prstGeom prst="rect">
            <a:avLst/>
          </a:prstGeom>
          <a:noFill/>
        </p:spPr>
        <p:txBody>
          <a:bodyPr wrap="none" rtlCol="0">
            <a:spAutoFit/>
          </a:bodyPr>
          <a:lstStyle/>
          <a:p>
            <a:r>
              <a:rPr lang="pt-BR" dirty="0" smtClean="0"/>
              <a:t>Sinopse</a:t>
            </a:r>
            <a:endParaRPr lang="pt-BR" dirty="0"/>
          </a:p>
        </p:txBody>
      </p:sp>
      <p:sp>
        <p:nvSpPr>
          <p:cNvPr id="19" name="CaixaDeTexto 18"/>
          <p:cNvSpPr txBox="1"/>
          <p:nvPr/>
        </p:nvSpPr>
        <p:spPr>
          <a:xfrm>
            <a:off x="4805242" y="6071691"/>
            <a:ext cx="7005758" cy="2262158"/>
          </a:xfrm>
          <a:prstGeom prst="rect">
            <a:avLst/>
          </a:prstGeom>
          <a:noFill/>
        </p:spPr>
        <p:txBody>
          <a:bodyPr wrap="square" rtlCol="0">
            <a:spAutoFit/>
          </a:bodyPr>
          <a:lstStyle/>
          <a:p>
            <a:pPr algn="just"/>
            <a:r>
              <a:rPr lang="pt-BR" sz="1200" dirty="0">
                <a:latin typeface="Century Gothic" panose="020B0502020202020204" pitchFamily="34" charset="0"/>
              </a:rPr>
              <a:t>O NEPA publicou entre os anos de 1993 e 2004 a revista CADERNOS de DEBATE (ISSN 1413-4136). Ao alcançar o seu 12º volume, promoveu a alteração do antigo nome para SEGURANÇA ALIMENTAR E NUTRICIONAL (ISSN 1808-8023). Com a adoção da nova denominação, a revista busca a divulgação de resultados de pesquisas técnico-científicas na área de alimentos e nutrição e análises e teorias da gestão pública, estacando os aspectos tecnológicos e socioeconômicos que envolvam as temáticas. Além da mudança de nome segue alteração na periodicidade, agora semestralmente, e no formato, sem qualquer modificação na política editorial e orientação científica que tradicionalmente caracterizam a publicação do NEPA. </a:t>
            </a:r>
            <a:r>
              <a:rPr lang="pt-BR" sz="1200" dirty="0"/>
              <a:t>	</a:t>
            </a:r>
          </a:p>
          <a:p>
            <a:pPr algn="just"/>
            <a:r>
              <a:rPr lang="pt-BR" sz="1200" b="1" dirty="0" smtClean="0">
                <a:latin typeface="Century Gothic" panose="020B0502020202020204" pitchFamily="34" charset="0"/>
              </a:rPr>
              <a:t>Idioma</a:t>
            </a:r>
            <a:r>
              <a:rPr lang="pt-BR" sz="1200" b="1" dirty="0">
                <a:latin typeface="Century Gothic" panose="020B0502020202020204" pitchFamily="34" charset="0"/>
              </a:rPr>
              <a:t>: </a:t>
            </a:r>
            <a:r>
              <a:rPr lang="pt-BR" sz="1200" b="1" dirty="0" smtClean="0">
                <a:latin typeface="Century Gothic" panose="020B0502020202020204" pitchFamily="34" charset="0"/>
              </a:rPr>
              <a:t>Português</a:t>
            </a:r>
            <a:endParaRPr lang="pt-BR" sz="1200" b="1" dirty="0">
              <a:latin typeface="Century Gothic" panose="020B0502020202020204" pitchFamily="34" charset="0"/>
            </a:endParaRPr>
          </a:p>
          <a:p>
            <a:endParaRPr lang="pt-BR" dirty="0">
              <a:latin typeface="Century Gothic" panose="020B0502020202020204" pitchFamily="34" charset="0"/>
            </a:endParaRPr>
          </a:p>
        </p:txBody>
      </p:sp>
      <p:sp>
        <p:nvSpPr>
          <p:cNvPr id="20" name="Retângulo de cantos arredondados 19">
            <a:hlinkClick r:id="rId10"/>
          </p:cNvPr>
          <p:cNvSpPr/>
          <p:nvPr/>
        </p:nvSpPr>
        <p:spPr>
          <a:xfrm>
            <a:off x="4906566" y="816150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11"/>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2571842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994196" y="142765"/>
            <a:ext cx="3089308" cy="830997"/>
          </a:xfrm>
          <a:prstGeom prst="rect">
            <a:avLst/>
          </a:prstGeom>
        </p:spPr>
        <p:txBody>
          <a:bodyPr wrap="none">
            <a:spAutoFit/>
          </a:bodyPr>
          <a:lstStyle/>
          <a:p>
            <a:pPr algn="ctr"/>
            <a:r>
              <a:rPr lang="pt-BR" sz="4800" dirty="0">
                <a:ln w="0"/>
                <a:effectLst>
                  <a:outerShdw blurRad="38100" dist="19050" dir="2700000" algn="tl" rotWithShape="0">
                    <a:schemeClr val="dk1">
                      <a:alpha val="40000"/>
                    </a:schemeClr>
                  </a:outerShdw>
                </a:effectLst>
                <a:latin typeface="Century Gothic" panose="020B0502020202020204" pitchFamily="34" charset="0"/>
              </a:rPr>
              <a:t>Alimentos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892873" y="1104747"/>
            <a:ext cx="3416320" cy="738664"/>
          </a:xfrm>
          <a:prstGeom prst="rect">
            <a:avLst/>
          </a:prstGeom>
          <a:noFill/>
        </p:spPr>
        <p:txBody>
          <a:bodyPr wrap="none" rtlCol="0">
            <a:spAutoFit/>
          </a:bodyPr>
          <a:lstStyle/>
          <a:p>
            <a:r>
              <a:rPr lang="pt-BR" b="1" dirty="0" err="1"/>
              <a:t>Nutrición</a:t>
            </a:r>
            <a:r>
              <a:rPr lang="pt-BR" b="1" dirty="0"/>
              <a:t> </a:t>
            </a:r>
            <a:r>
              <a:rPr lang="pt-BR" b="1" dirty="0" err="1"/>
              <a:t>Hospitalaria</a:t>
            </a:r>
            <a:r>
              <a:rPr lang="pt-BR" b="1" dirty="0"/>
              <a:t> </a:t>
            </a:r>
            <a:r>
              <a:rPr lang="pt-BR" dirty="0"/>
              <a:t>	</a:t>
            </a:r>
          </a:p>
          <a:p>
            <a:r>
              <a:rPr lang="pt-BR" dirty="0"/>
              <a:t>	</a:t>
            </a:r>
          </a:p>
        </p:txBody>
      </p:sp>
      <p:sp>
        <p:nvSpPr>
          <p:cNvPr id="5" name="CaixaDeTexto 4"/>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6" name="CaixaDeTexto 5"/>
          <p:cNvSpPr txBox="1"/>
          <p:nvPr/>
        </p:nvSpPr>
        <p:spPr>
          <a:xfrm>
            <a:off x="4892872" y="1935241"/>
            <a:ext cx="7005758" cy="2123658"/>
          </a:xfrm>
          <a:prstGeom prst="rect">
            <a:avLst/>
          </a:prstGeom>
          <a:noFill/>
        </p:spPr>
        <p:txBody>
          <a:bodyPr wrap="square" rtlCol="0">
            <a:spAutoFit/>
          </a:bodyPr>
          <a:lstStyle/>
          <a:p>
            <a:pPr algn="just"/>
            <a:r>
              <a:rPr lang="es-ES" sz="1200" i="1" dirty="0">
                <a:latin typeface="Century Gothic" panose="020B0502020202020204" pitchFamily="34" charset="0"/>
              </a:rPr>
              <a:t>Nutrición Hospitalaria </a:t>
            </a:r>
            <a:r>
              <a:rPr lang="es-ES" sz="1200" dirty="0">
                <a:latin typeface="Century Gothic" panose="020B0502020202020204" pitchFamily="34" charset="0"/>
              </a:rPr>
              <a:t>es la publicación oficial de la Sociedad Española de Nutrición Parenteral y Enteral (SENPE), de la Sociedad Española de Nutrición (SEN), de la Federación Latino Americana de Nutrición Parenteral y Enteral (FELANPE) y de la Federación Española de Sociedades de Nutrición, Alimentación y Dietética (FESNAD). Comienza a editarse en el año 1982 y tiene una periodicidad bimestral (6 números al año), más un número extraordinario coincidente con el Congreso o Reunión Nacional de SENPE. Su principal objetivo es publicar en castellano o en inglés: editoriales, revisiones, trabajos originales (experimentales o clínicos), cartas al director, crítica de libros, bibliografía internacional y cuanta información resulte pertinente sobre temas relacionados con el campo de la Nutrición. </a:t>
            </a:r>
            <a:r>
              <a:rPr lang="es-ES" sz="1200" dirty="0"/>
              <a:t>	</a:t>
            </a:r>
          </a:p>
          <a:p>
            <a:pPr algn="just"/>
            <a:r>
              <a:rPr lang="pt-BR" sz="1200" b="1" dirty="0" smtClean="0">
                <a:latin typeface="Century Gothic" panose="020B0502020202020204" pitchFamily="34" charset="0"/>
              </a:rPr>
              <a:t>Idioma: Francês</a:t>
            </a:r>
            <a:endParaRPr lang="pt-BR" dirty="0">
              <a:latin typeface="Century Gothic" panose="020B0502020202020204" pitchFamily="34" charset="0"/>
            </a:endParaRPr>
          </a:p>
        </p:txBody>
      </p:sp>
      <p:sp>
        <p:nvSpPr>
          <p:cNvPr id="7" name="Retângulo de cantos arredondados 6">
            <a:hlinkClick r:id="rId3"/>
          </p:cNvPr>
          <p:cNvSpPr/>
          <p:nvPr/>
        </p:nvSpPr>
        <p:spPr>
          <a:xfrm>
            <a:off x="4948476" y="4253658"/>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3"/>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217" y="1173327"/>
            <a:ext cx="2754734" cy="3660399"/>
          </a:xfrm>
          <a:prstGeom prst="rect">
            <a:avLst/>
          </a:prstGeom>
          <a:effectLst>
            <a:outerShdw blurRad="50800" dist="38100" dir="10800000" algn="r" rotWithShape="0">
              <a:prstClr val="black">
                <a:alpha val="40000"/>
              </a:prstClr>
            </a:outerShdw>
          </a:effectLst>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926" y="5318264"/>
            <a:ext cx="2807595" cy="3737610"/>
          </a:xfrm>
          <a:prstGeom prst="rect">
            <a:avLst/>
          </a:prstGeom>
          <a:effectLst>
            <a:outerShdw blurRad="50800" dist="38100" dir="10800000" algn="r" rotWithShape="0">
              <a:prstClr val="black">
                <a:alpha val="40000"/>
              </a:prstClr>
            </a:outerShdw>
          </a:effectLst>
        </p:spPr>
      </p:pic>
      <p:sp>
        <p:nvSpPr>
          <p:cNvPr id="11" name="CaixaDeTexto 10"/>
          <p:cNvSpPr txBox="1"/>
          <p:nvPr/>
        </p:nvSpPr>
        <p:spPr>
          <a:xfrm>
            <a:off x="4770952" y="5245721"/>
            <a:ext cx="8019217" cy="1384995"/>
          </a:xfrm>
          <a:prstGeom prst="rect">
            <a:avLst/>
          </a:prstGeom>
          <a:noFill/>
        </p:spPr>
        <p:txBody>
          <a:bodyPr wrap="square" rtlCol="0">
            <a:spAutoFit/>
          </a:bodyPr>
          <a:lstStyle/>
          <a:p>
            <a:r>
              <a:rPr lang="pt-BR" b="1" dirty="0"/>
              <a:t>Ciência e Tecnologia de </a:t>
            </a:r>
            <a:r>
              <a:rPr lang="pt-BR" b="1" dirty="0" smtClean="0"/>
              <a:t>Alimento/</a:t>
            </a:r>
            <a:r>
              <a:rPr lang="pt-BR" b="1" i="1" dirty="0" err="1"/>
              <a:t>Food</a:t>
            </a:r>
            <a:r>
              <a:rPr lang="pt-BR" b="1" i="1" dirty="0"/>
              <a:t> Science </a:t>
            </a:r>
            <a:r>
              <a:rPr lang="pt-BR" b="1" i="1" dirty="0" err="1"/>
              <a:t>and</a:t>
            </a:r>
            <a:r>
              <a:rPr lang="pt-BR" b="1" i="1" dirty="0"/>
              <a:t> Technology </a:t>
            </a:r>
            <a:r>
              <a:rPr lang="pt-BR" dirty="0"/>
              <a:t>	</a:t>
            </a:r>
          </a:p>
          <a:p>
            <a:r>
              <a:rPr lang="pt-BR" b="1" dirty="0" smtClean="0"/>
              <a:t> </a:t>
            </a:r>
            <a:r>
              <a:rPr lang="pt-BR" dirty="0"/>
              <a:t>	</a:t>
            </a:r>
          </a:p>
          <a:p>
            <a:r>
              <a:rPr lang="pt-BR" dirty="0"/>
              <a:t>	</a:t>
            </a:r>
          </a:p>
          <a:p>
            <a:r>
              <a:rPr lang="pt-BR" dirty="0"/>
              <a:t>	</a:t>
            </a:r>
          </a:p>
        </p:txBody>
      </p:sp>
      <p:sp>
        <p:nvSpPr>
          <p:cNvPr id="12" name="CaixaDeTexto 11"/>
          <p:cNvSpPr txBox="1"/>
          <p:nvPr/>
        </p:nvSpPr>
        <p:spPr>
          <a:xfrm>
            <a:off x="4770953" y="5729297"/>
            <a:ext cx="1034514" cy="415498"/>
          </a:xfrm>
          <a:prstGeom prst="rect">
            <a:avLst/>
          </a:prstGeom>
          <a:noFill/>
        </p:spPr>
        <p:txBody>
          <a:bodyPr wrap="none" rtlCol="0">
            <a:spAutoFit/>
          </a:bodyPr>
          <a:lstStyle/>
          <a:p>
            <a:r>
              <a:rPr lang="pt-BR" dirty="0" smtClean="0"/>
              <a:t>Sinopse</a:t>
            </a:r>
            <a:endParaRPr lang="pt-BR" dirty="0"/>
          </a:p>
        </p:txBody>
      </p:sp>
      <p:sp>
        <p:nvSpPr>
          <p:cNvPr id="13" name="CaixaDeTexto 12"/>
          <p:cNvSpPr txBox="1"/>
          <p:nvPr/>
        </p:nvSpPr>
        <p:spPr>
          <a:xfrm>
            <a:off x="4770952" y="6076215"/>
            <a:ext cx="7005758" cy="1754326"/>
          </a:xfrm>
          <a:prstGeom prst="rect">
            <a:avLst/>
          </a:prstGeom>
          <a:noFill/>
        </p:spPr>
        <p:txBody>
          <a:bodyPr wrap="square" rtlCol="0">
            <a:spAutoFit/>
          </a:bodyPr>
          <a:lstStyle/>
          <a:p>
            <a:pPr algn="just"/>
            <a:r>
              <a:rPr lang="pt-BR" sz="1200" dirty="0" smtClean="0">
                <a:latin typeface="Century Gothic" panose="020B0502020202020204" pitchFamily="34" charset="0"/>
              </a:rPr>
              <a:t>A revista </a:t>
            </a:r>
            <a:r>
              <a:rPr lang="pt-BR" sz="1200" i="1" dirty="0" smtClean="0">
                <a:latin typeface="Century Gothic" panose="020B0502020202020204" pitchFamily="34" charset="0"/>
              </a:rPr>
              <a:t>Ciência e Tecnologia de Alimentos </a:t>
            </a:r>
            <a:r>
              <a:rPr lang="pt-BR" sz="1200" dirty="0" smtClean="0">
                <a:latin typeface="Century Gothic" panose="020B0502020202020204" pitchFamily="34" charset="0"/>
              </a:rPr>
              <a:t>- </a:t>
            </a:r>
            <a:r>
              <a:rPr lang="pt-BR" sz="1200" i="1" dirty="0" err="1" smtClean="0">
                <a:latin typeface="Century Gothic" panose="020B0502020202020204" pitchFamily="34" charset="0"/>
              </a:rPr>
              <a:t>Food</a:t>
            </a:r>
            <a:r>
              <a:rPr lang="pt-BR" sz="1200" i="1" dirty="0" smtClean="0">
                <a:latin typeface="Century Gothic" panose="020B0502020202020204" pitchFamily="34" charset="0"/>
              </a:rPr>
              <a:t> Science </a:t>
            </a:r>
            <a:r>
              <a:rPr lang="pt-BR" sz="1200" i="1" dirty="0" err="1" smtClean="0">
                <a:latin typeface="Century Gothic" panose="020B0502020202020204" pitchFamily="34" charset="0"/>
              </a:rPr>
              <a:t>and</a:t>
            </a:r>
            <a:r>
              <a:rPr lang="pt-BR" sz="1200" i="1" dirty="0" smtClean="0">
                <a:latin typeface="Century Gothic" panose="020B0502020202020204" pitchFamily="34" charset="0"/>
              </a:rPr>
              <a:t> Technology </a:t>
            </a:r>
            <a:r>
              <a:rPr lang="pt-BR" sz="1200" dirty="0" smtClean="0">
                <a:latin typeface="Century Gothic" panose="020B0502020202020204" pitchFamily="34" charset="0"/>
              </a:rPr>
              <a:t>de periodicidade trimestral é uma publicação da Sociedade Brasileira de Ciência e Tecnologia de Alimentos, sediada no ITAL - Instituto de Tecnologia de Alimentos - em Campinas, São Paulo. Publica artigos e comunicações científicas na área de alimentos divulgando desta forma o debate do conhecimento técnico-científico produzido por instituições de pesquisa, universidades, indústria e órgãos governamentais </a:t>
            </a:r>
          </a:p>
          <a:p>
            <a:pPr algn="just"/>
            <a:r>
              <a:rPr lang="pt-BR" sz="1200" dirty="0" smtClean="0">
                <a:latin typeface="Century Gothic" panose="020B0502020202020204" pitchFamily="34" charset="0"/>
              </a:rPr>
              <a:t>O título abreviado da revista é </a:t>
            </a:r>
            <a:r>
              <a:rPr lang="pt-BR" sz="1200" dirty="0" err="1" smtClean="0">
                <a:latin typeface="Century Gothic" panose="020B0502020202020204" pitchFamily="34" charset="0"/>
              </a:rPr>
              <a:t>Food</a:t>
            </a:r>
            <a:r>
              <a:rPr lang="pt-BR" sz="1200" dirty="0" smtClean="0">
                <a:latin typeface="Century Gothic" panose="020B0502020202020204" pitchFamily="34" charset="0"/>
              </a:rPr>
              <a:t> </a:t>
            </a:r>
            <a:r>
              <a:rPr lang="pt-BR" sz="1200" dirty="0" err="1" smtClean="0">
                <a:latin typeface="Century Gothic" panose="020B0502020202020204" pitchFamily="34" charset="0"/>
              </a:rPr>
              <a:t>Sci</a:t>
            </a:r>
            <a:r>
              <a:rPr lang="pt-BR" sz="1200" dirty="0" smtClean="0">
                <a:latin typeface="Century Gothic" panose="020B0502020202020204" pitchFamily="34" charset="0"/>
              </a:rPr>
              <a:t>. </a:t>
            </a:r>
            <a:r>
              <a:rPr lang="pt-BR" sz="1200" dirty="0" err="1" smtClean="0">
                <a:latin typeface="Century Gothic" panose="020B0502020202020204" pitchFamily="34" charset="0"/>
              </a:rPr>
              <a:t>Technol</a:t>
            </a:r>
            <a:r>
              <a:rPr lang="pt-BR" sz="1200" dirty="0" smtClean="0">
                <a:latin typeface="Century Gothic" panose="020B0502020202020204" pitchFamily="34" charset="0"/>
              </a:rPr>
              <a:t> (Campinas), forma que deve ser usada em bibliografias, notas de rodapé, referências e legendas bibliográficas</a:t>
            </a:r>
            <a:r>
              <a:rPr lang="pt-BR" sz="1200" b="1" dirty="0" smtClean="0"/>
              <a:t>. </a:t>
            </a:r>
            <a:r>
              <a:rPr lang="pt-BR" sz="1200" dirty="0" smtClean="0"/>
              <a:t>	</a:t>
            </a:r>
          </a:p>
          <a:p>
            <a:pPr algn="just"/>
            <a:r>
              <a:rPr lang="pt-BR" sz="1200" b="1" dirty="0" smtClean="0">
                <a:latin typeface="Century Gothic" panose="020B0502020202020204" pitchFamily="34" charset="0"/>
              </a:rPr>
              <a:t>Idioma: Inglês</a:t>
            </a:r>
            <a:endParaRPr lang="pt-BR" dirty="0">
              <a:latin typeface="Century Gothic" panose="020B0502020202020204" pitchFamily="34" charset="0"/>
            </a:endParaRPr>
          </a:p>
        </p:txBody>
      </p:sp>
      <p:sp>
        <p:nvSpPr>
          <p:cNvPr id="14" name="Retângulo de cantos arredondados 13">
            <a:hlinkClick r:id="rId6"/>
          </p:cNvPr>
          <p:cNvSpPr/>
          <p:nvPr/>
        </p:nvSpPr>
        <p:spPr>
          <a:xfrm>
            <a:off x="4803695" y="803601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7" name="Retângulo de cantos arredondados 16"/>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103182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39350" cy="4144937"/>
          </a:xfrm>
          <a:prstGeom prst="rect">
            <a:avLst/>
          </a:prstGeom>
        </p:spPr>
      </p:pic>
      <p:sp>
        <p:nvSpPr>
          <p:cNvPr id="3" name="Retângulo 2"/>
          <p:cNvSpPr/>
          <p:nvPr/>
        </p:nvSpPr>
        <p:spPr>
          <a:xfrm>
            <a:off x="4994196" y="142765"/>
            <a:ext cx="3089308" cy="830997"/>
          </a:xfrm>
          <a:prstGeom prst="rect">
            <a:avLst/>
          </a:prstGeom>
        </p:spPr>
        <p:txBody>
          <a:bodyPr wrap="none">
            <a:spAutoFit/>
          </a:bodyPr>
          <a:lstStyle/>
          <a:p>
            <a:pPr algn="ctr"/>
            <a:r>
              <a:rPr lang="pt-BR" sz="4800" dirty="0">
                <a:ln w="0"/>
                <a:effectLst>
                  <a:outerShdw blurRad="38100" dist="19050" dir="2700000" algn="tl" rotWithShape="0">
                    <a:schemeClr val="dk1">
                      <a:alpha val="40000"/>
                    </a:schemeClr>
                  </a:outerShdw>
                </a:effectLst>
                <a:latin typeface="Century Gothic" panose="020B0502020202020204" pitchFamily="34" charset="0"/>
              </a:rPr>
              <a:t>Alimentos</a:t>
            </a:r>
            <a:endParaRPr lang="pt-B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4" name="CaixaDeTexto 3"/>
          <p:cNvSpPr txBox="1"/>
          <p:nvPr/>
        </p:nvSpPr>
        <p:spPr>
          <a:xfrm>
            <a:off x="4892873" y="1104747"/>
            <a:ext cx="6647974" cy="1061829"/>
          </a:xfrm>
          <a:prstGeom prst="rect">
            <a:avLst/>
          </a:prstGeom>
          <a:noFill/>
        </p:spPr>
        <p:txBody>
          <a:bodyPr wrap="none" rtlCol="0">
            <a:spAutoFit/>
          </a:bodyPr>
          <a:lstStyle/>
          <a:p>
            <a:r>
              <a:rPr lang="pt-BR" b="1" i="1" dirty="0"/>
              <a:t>Revista Brasileira de Pesquisa em Alimentos – REBRAPA </a:t>
            </a:r>
            <a:r>
              <a:rPr lang="pt-BR" dirty="0"/>
              <a:t>	</a:t>
            </a:r>
          </a:p>
          <a:p>
            <a:r>
              <a:rPr lang="pt-BR" dirty="0"/>
              <a:t>	</a:t>
            </a:r>
          </a:p>
          <a:p>
            <a:r>
              <a:rPr lang="pt-BR" dirty="0"/>
              <a:t>	</a:t>
            </a:r>
          </a:p>
        </p:txBody>
      </p:sp>
      <p:sp>
        <p:nvSpPr>
          <p:cNvPr id="5" name="CaixaDeTexto 4"/>
          <p:cNvSpPr txBox="1"/>
          <p:nvPr/>
        </p:nvSpPr>
        <p:spPr>
          <a:xfrm>
            <a:off x="4892873" y="1588323"/>
            <a:ext cx="1034514" cy="415498"/>
          </a:xfrm>
          <a:prstGeom prst="rect">
            <a:avLst/>
          </a:prstGeom>
          <a:noFill/>
        </p:spPr>
        <p:txBody>
          <a:bodyPr wrap="none" rtlCol="0">
            <a:spAutoFit/>
          </a:bodyPr>
          <a:lstStyle/>
          <a:p>
            <a:r>
              <a:rPr lang="pt-BR" dirty="0" smtClean="0"/>
              <a:t>Sinopse</a:t>
            </a:r>
            <a:endParaRPr lang="pt-BR" dirty="0"/>
          </a:p>
        </p:txBody>
      </p:sp>
      <p:sp>
        <p:nvSpPr>
          <p:cNvPr id="6" name="CaixaDeTexto 5"/>
          <p:cNvSpPr txBox="1"/>
          <p:nvPr/>
        </p:nvSpPr>
        <p:spPr>
          <a:xfrm>
            <a:off x="4892872" y="1935241"/>
            <a:ext cx="7005758" cy="1200329"/>
          </a:xfrm>
          <a:prstGeom prst="rect">
            <a:avLst/>
          </a:prstGeom>
          <a:noFill/>
        </p:spPr>
        <p:txBody>
          <a:bodyPr wrap="square" rtlCol="0">
            <a:spAutoFit/>
          </a:bodyPr>
          <a:lstStyle/>
          <a:p>
            <a:pPr algn="just"/>
            <a:r>
              <a:rPr lang="pt-BR" sz="1200" dirty="0">
                <a:latin typeface="Century Gothic" panose="020B0502020202020204" pitchFamily="34" charset="0"/>
              </a:rPr>
              <a:t>A Revista Brasileira de Pesquisa em Alimentos (REBRAPA) publica artigos e comunicações científicas na área de Ciência, Tecnologia e Engenharia de Alimentos. Os artigos </a:t>
            </a:r>
            <a:r>
              <a:rPr lang="pt-BR" sz="1200" dirty="0" err="1">
                <a:latin typeface="Century Gothic" panose="020B0502020202020204" pitchFamily="34" charset="0"/>
              </a:rPr>
              <a:t>sãodestinados</a:t>
            </a:r>
            <a:r>
              <a:rPr lang="pt-BR" sz="1200" dirty="0">
                <a:latin typeface="Century Gothic" panose="020B0502020202020204" pitchFamily="34" charset="0"/>
              </a:rPr>
              <a:t> à apresentação do progresso em uma área específica com o objetivo de dar uma visão crítica do ponto de vista do especialista altamente qualificado e experiente. Sua periodicidade é semestral </a:t>
            </a:r>
            <a:r>
              <a:rPr lang="pt-BR" sz="1200" dirty="0"/>
              <a:t>	</a:t>
            </a:r>
          </a:p>
          <a:p>
            <a:pPr algn="just"/>
            <a:r>
              <a:rPr lang="pt-BR" sz="1200" b="1" dirty="0" smtClean="0">
                <a:latin typeface="Century Gothic" panose="020B0502020202020204" pitchFamily="34" charset="0"/>
              </a:rPr>
              <a:t>Idioma: Português </a:t>
            </a:r>
            <a:endParaRPr lang="pt-BR" dirty="0">
              <a:latin typeface="Century Gothic" panose="020B0502020202020204" pitchFamily="34" charset="0"/>
            </a:endParaRPr>
          </a:p>
        </p:txBody>
      </p:sp>
      <p:sp>
        <p:nvSpPr>
          <p:cNvPr id="7" name="Retângulo de cantos arredondados 6">
            <a:hlinkClick r:id="rId3"/>
          </p:cNvPr>
          <p:cNvSpPr/>
          <p:nvPr/>
        </p:nvSpPr>
        <p:spPr>
          <a:xfrm>
            <a:off x="4994196" y="3341044"/>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4"/>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0" name="CaixaDeTexto 9"/>
          <p:cNvSpPr txBox="1"/>
          <p:nvPr/>
        </p:nvSpPr>
        <p:spPr>
          <a:xfrm>
            <a:off x="4770952" y="5257151"/>
            <a:ext cx="8019217" cy="1708160"/>
          </a:xfrm>
          <a:prstGeom prst="rect">
            <a:avLst/>
          </a:prstGeom>
          <a:noFill/>
        </p:spPr>
        <p:txBody>
          <a:bodyPr wrap="square" rtlCol="0">
            <a:spAutoFit/>
          </a:bodyPr>
          <a:lstStyle/>
          <a:p>
            <a:r>
              <a:rPr lang="pt-BR" b="1" i="1" dirty="0" err="1"/>
              <a:t>Agroalimentaria</a:t>
            </a:r>
            <a:r>
              <a:rPr lang="pt-BR" b="1" i="1" dirty="0"/>
              <a:t> </a:t>
            </a:r>
            <a:r>
              <a:rPr lang="pt-BR" i="1" dirty="0"/>
              <a:t>	</a:t>
            </a:r>
          </a:p>
          <a:p>
            <a:r>
              <a:rPr lang="pt-BR" dirty="0"/>
              <a:t>	</a:t>
            </a:r>
          </a:p>
          <a:p>
            <a:r>
              <a:rPr lang="pt-BR" b="1" dirty="0" smtClean="0"/>
              <a:t> </a:t>
            </a:r>
            <a:r>
              <a:rPr lang="pt-BR" dirty="0"/>
              <a:t>	</a:t>
            </a:r>
          </a:p>
          <a:p>
            <a:r>
              <a:rPr lang="pt-BR" dirty="0"/>
              <a:t>	</a:t>
            </a:r>
          </a:p>
          <a:p>
            <a:r>
              <a:rPr lang="pt-BR" dirty="0"/>
              <a:t>	</a:t>
            </a:r>
          </a:p>
        </p:txBody>
      </p:sp>
      <p:sp>
        <p:nvSpPr>
          <p:cNvPr id="11" name="CaixaDeTexto 10"/>
          <p:cNvSpPr txBox="1"/>
          <p:nvPr/>
        </p:nvSpPr>
        <p:spPr>
          <a:xfrm>
            <a:off x="4770953" y="5740727"/>
            <a:ext cx="1034514" cy="415498"/>
          </a:xfrm>
          <a:prstGeom prst="rect">
            <a:avLst/>
          </a:prstGeom>
          <a:noFill/>
        </p:spPr>
        <p:txBody>
          <a:bodyPr wrap="none" rtlCol="0">
            <a:spAutoFit/>
          </a:bodyPr>
          <a:lstStyle/>
          <a:p>
            <a:r>
              <a:rPr lang="pt-BR" dirty="0" smtClean="0"/>
              <a:t>Sinopse</a:t>
            </a:r>
            <a:endParaRPr lang="pt-BR" dirty="0"/>
          </a:p>
        </p:txBody>
      </p:sp>
      <p:sp>
        <p:nvSpPr>
          <p:cNvPr id="12" name="CaixaDeTexto 11"/>
          <p:cNvSpPr txBox="1"/>
          <p:nvPr/>
        </p:nvSpPr>
        <p:spPr>
          <a:xfrm>
            <a:off x="4770952" y="6087645"/>
            <a:ext cx="7005758" cy="2123658"/>
          </a:xfrm>
          <a:prstGeom prst="rect">
            <a:avLst/>
          </a:prstGeom>
          <a:noFill/>
        </p:spPr>
        <p:txBody>
          <a:bodyPr wrap="square" rtlCol="0">
            <a:spAutoFit/>
          </a:bodyPr>
          <a:lstStyle/>
          <a:p>
            <a:r>
              <a:rPr lang="es-ES" sz="1200" dirty="0">
                <a:latin typeface="Century Gothic" panose="020B0502020202020204" pitchFamily="34" charset="0"/>
              </a:rPr>
              <a:t>La revista </a:t>
            </a:r>
            <a:r>
              <a:rPr lang="es-ES" sz="1200" i="1" dirty="0">
                <a:latin typeface="Century Gothic" panose="020B0502020202020204" pitchFamily="34" charset="0"/>
              </a:rPr>
              <a:t>Agroalimentaria </a:t>
            </a:r>
            <a:r>
              <a:rPr lang="es-ES" sz="1200" dirty="0">
                <a:latin typeface="Century Gothic" panose="020B0502020202020204" pitchFamily="34" charset="0"/>
              </a:rPr>
              <a:t>es una publicación semestral del Centro de Investigaciones Agroalimentarias de la Facultad de Ciencias Económicas y Sociales - Universidad de Los Andes. Estudios Agroalimentarios cubren las siguientes áreas de interés: industria componente principal (industria de transformación) componente (producción de origen vegetal y animal), el comercio de componentes (importación y exportación de alimentos, la producción de capital y tecnología y recursos humanos, entre otros funciones), el componente de transporte, de almacenamiento y otra de comercialización (compra, venta, clasificación, comercialización, etc.) y componente de consumo (patrones de consumo de la población, según los estándares socio-económicos, tradiciones y prácticas culinarias, </a:t>
            </a:r>
            <a:r>
              <a:rPr lang="es-ES" sz="1200" dirty="0" err="1">
                <a:latin typeface="Century Gothic" panose="020B0502020202020204" pitchFamily="34" charset="0"/>
              </a:rPr>
              <a:t>etc</a:t>
            </a:r>
            <a:r>
              <a:rPr lang="es-ES" sz="1200" dirty="0">
                <a:latin typeface="Century Gothic" panose="020B0502020202020204" pitchFamily="34" charset="0"/>
              </a:rPr>
              <a:t> ). </a:t>
            </a:r>
            <a:r>
              <a:rPr lang="es-ES" sz="1200" dirty="0"/>
              <a:t>	</a:t>
            </a:r>
          </a:p>
          <a:p>
            <a:r>
              <a:rPr lang="pt-BR" sz="1200" b="1" dirty="0" smtClean="0">
                <a:latin typeface="Century Gothic" panose="020B0502020202020204" pitchFamily="34" charset="0"/>
              </a:rPr>
              <a:t>Idioma: Francês</a:t>
            </a:r>
            <a:endParaRPr lang="pt-BR" dirty="0">
              <a:latin typeface="Century Gothic" panose="020B0502020202020204" pitchFamily="34" charset="0"/>
            </a:endParaRPr>
          </a:p>
        </p:txBody>
      </p:sp>
      <p:sp>
        <p:nvSpPr>
          <p:cNvPr id="13" name="Retângulo de cantos arredondados 12">
            <a:hlinkClick r:id="rId5"/>
          </p:cNvPr>
          <p:cNvSpPr/>
          <p:nvPr/>
        </p:nvSpPr>
        <p:spPr>
          <a:xfrm>
            <a:off x="4803695" y="8276045"/>
            <a:ext cx="1123692" cy="2828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6"/>
              </a:rPr>
              <a:t>Acesse</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4" name="Retângulo de cantos arredondados 13">
            <a:hlinkClick r:id="rId7" action="ppaction://hlinksldjump"/>
          </p:cNvPr>
          <p:cNvSpPr/>
          <p:nvPr/>
        </p:nvSpPr>
        <p:spPr>
          <a:xfrm>
            <a:off x="11051859" y="8835390"/>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9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Voltar para “Cursos”</a:t>
            </a:r>
            <a:endParaRPr lang="pt-BR" sz="9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5" name="Retângulo de cantos arredondados 14"/>
          <p:cNvSpPr/>
          <p:nvPr/>
        </p:nvSpPr>
        <p:spPr>
          <a:xfrm>
            <a:off x="795766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8" action="ppaction://hlinksldjump"/>
              </a:rPr>
              <a:t>Próximo</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sp>
        <p:nvSpPr>
          <p:cNvPr id="16" name="Retângulo de cantos arredondados 15"/>
          <p:cNvSpPr/>
          <p:nvPr/>
        </p:nvSpPr>
        <p:spPr>
          <a:xfrm>
            <a:off x="9495351" y="8832651"/>
            <a:ext cx="1396488" cy="3515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6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hlinkClick r:id="rId9" action="ppaction://hlinksldjump"/>
              </a:rPr>
              <a:t>Voltar</a:t>
            </a:r>
            <a:endParaRPr lang="pt-BR" sz="1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entury Gothic" panose="020B0502020202020204" pitchFamily="34" charset="0"/>
            </a:endParaRPr>
          </a:p>
        </p:txBody>
      </p:sp>
      <p:pic>
        <p:nvPicPr>
          <p:cNvPr id="17" name="Imagem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0230" y="1104747"/>
            <a:ext cx="2565291" cy="3628240"/>
          </a:xfrm>
          <a:prstGeom prst="rect">
            <a:avLst/>
          </a:prstGeom>
          <a:effectLst>
            <a:outerShdw blurRad="50800" dist="38100" dir="10800000" algn="r" rotWithShape="0">
              <a:prstClr val="black">
                <a:alpha val="40000"/>
              </a:prstClr>
            </a:outerShdw>
          </a:effectLst>
        </p:spPr>
      </p:pic>
      <p:pic>
        <p:nvPicPr>
          <p:cNvPr id="18" name="Imagem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0230" y="5392088"/>
            <a:ext cx="2565291" cy="323088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620957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1272</TotalTime>
  <Words>9095</Words>
  <Application>Microsoft Office PowerPoint</Application>
  <PresentationFormat>Personalizar</PresentationFormat>
  <Paragraphs>1430</Paragraphs>
  <Slides>57</Slides>
  <Notes>0</Notes>
  <HiddenSlides>0</HiddenSlides>
  <MMClips>0</MMClips>
  <ScaleCrop>false</ScaleCrop>
  <HeadingPairs>
    <vt:vector size="8" baseType="variant">
      <vt:variant>
        <vt:lpstr>Fontes usadas</vt:lpstr>
      </vt:variant>
      <vt:variant>
        <vt:i4>8</vt:i4>
      </vt:variant>
      <vt:variant>
        <vt:lpstr>Tema</vt:lpstr>
      </vt:variant>
      <vt:variant>
        <vt:i4>1</vt:i4>
      </vt:variant>
      <vt:variant>
        <vt:lpstr>Servidores OLE inseridos</vt:lpstr>
      </vt:variant>
      <vt:variant>
        <vt:i4>1</vt:i4>
      </vt:variant>
      <vt:variant>
        <vt:lpstr>Títulos de slides</vt:lpstr>
      </vt:variant>
      <vt:variant>
        <vt:i4>57</vt:i4>
      </vt:variant>
    </vt:vector>
  </HeadingPairs>
  <TitlesOfParts>
    <vt:vector size="67" baseType="lpstr">
      <vt:lpstr>Arial</vt:lpstr>
      <vt:lpstr>Calibri</vt:lpstr>
      <vt:lpstr>Calibri Light</vt:lpstr>
      <vt:lpstr>Century Gothic</vt:lpstr>
      <vt:lpstr>Helvetica Neue</vt:lpstr>
      <vt:lpstr>Helvetica65-Medium</vt:lpstr>
      <vt:lpstr>Helvetica87-CondensedHeavy</vt:lpstr>
      <vt:lpstr>Times New Roman</vt:lpstr>
      <vt:lpstr>Tema do Office</vt:lpstr>
      <vt:lpstr>MSPhotoEd.3</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Italo</dc:creator>
  <cp:lastModifiedBy>Atila Ulisses Tahim de Sousa</cp:lastModifiedBy>
  <cp:revision>116</cp:revision>
  <dcterms:created xsi:type="dcterms:W3CDTF">2014-12-17T12:20:59Z</dcterms:created>
  <dcterms:modified xsi:type="dcterms:W3CDTF">2019-09-09T19:01:06Z</dcterms:modified>
</cp:coreProperties>
</file>